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3"/>
  </p:notesMasterIdLst>
  <p:sldIdLst>
    <p:sldId id="302" r:id="rId2"/>
    <p:sldId id="274" r:id="rId3"/>
    <p:sldId id="289" r:id="rId4"/>
    <p:sldId id="277" r:id="rId5"/>
    <p:sldId id="275" r:id="rId6"/>
    <p:sldId id="271" r:id="rId7"/>
    <p:sldId id="272" r:id="rId8"/>
    <p:sldId id="278" r:id="rId9"/>
    <p:sldId id="280" r:id="rId10"/>
    <p:sldId id="290" r:id="rId11"/>
    <p:sldId id="291" r:id="rId12"/>
    <p:sldId id="292" r:id="rId13"/>
    <p:sldId id="293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94" r:id="rId22"/>
  </p:sldIdLst>
  <p:sldSz cx="9144000" cy="6858000" type="screen4x3"/>
  <p:notesSz cx="6858000" cy="9144000"/>
  <p:defaultTextStyle>
    <a:defPPr>
      <a:defRPr lang="fa-IR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modifyVerifier cryptProviderType="rsaAES" cryptAlgorithmClass="hash" cryptAlgorithmType="typeAny" cryptAlgorithmSid="14" spinCount="100000" saltData="rr/6peIEwVlOXlLQ5p9vGw==" hashData="HbXYXC3QvIm5PThrIyb8UO81rCZAZnxYzboel7CNj7QnmKzO7s9uYJJcgSuUrV3LwTBi7wOOqiUaJaXMbw8Kd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434" autoAdjust="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797EC9-E558-48D4-9856-380299B232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32CAF168-9341-4E44-AF47-16BD98203505}">
      <dgm:prSet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rPr>
            <a:t>جمله سخنی است که حد اقل دارای دو جزء اصلی نهاد وگزاره باشد.</a:t>
          </a:r>
          <a:endParaRPr lang="fa-IR" sz="2400" dirty="0">
            <a:solidFill>
              <a:schemeClr val="tx1">
                <a:lumMod val="95000"/>
                <a:lumOff val="5000"/>
              </a:schemeClr>
            </a:solidFill>
            <a:cs typeface="B Titr" panose="00000700000000000000" pitchFamily="2" charset="-78"/>
          </a:endParaRPr>
        </a:p>
      </dgm:t>
    </dgm:pt>
    <dgm:pt modelId="{AD364998-25FA-4CF5-841F-0888BF41130F}" type="parTrans" cxnId="{ECA8969D-F395-4FC1-BF91-BABBD6F20E62}">
      <dgm:prSet/>
      <dgm:spPr/>
      <dgm:t>
        <a:bodyPr/>
        <a:lstStyle/>
        <a:p>
          <a:pPr rtl="1"/>
          <a:endParaRPr lang="fa-IR"/>
        </a:p>
      </dgm:t>
    </dgm:pt>
    <dgm:pt modelId="{11CEEADB-5058-4750-9FB6-32EEA793B811}" type="sibTrans" cxnId="{ECA8969D-F395-4FC1-BF91-BABBD6F20E62}">
      <dgm:prSet/>
      <dgm:spPr/>
      <dgm:t>
        <a:bodyPr/>
        <a:lstStyle/>
        <a:p>
          <a:pPr rtl="1"/>
          <a:endParaRPr lang="fa-IR"/>
        </a:p>
      </dgm:t>
    </dgm:pt>
    <dgm:pt modelId="{284E8D23-ECEE-42B4-B144-9050B76B8FCD}">
      <dgm:prSet custT="1"/>
      <dgm:spPr/>
      <dgm:t>
        <a:bodyPr/>
        <a:lstStyle/>
        <a:p>
          <a:pPr rtl="1"/>
          <a:r>
            <a:rPr lang="fa-IR" sz="2400" b="1" smtClean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rPr>
            <a:t>مثال:   </a:t>
          </a:r>
          <a:endParaRPr lang="fa-IR" sz="2400">
            <a:solidFill>
              <a:schemeClr val="tx1">
                <a:lumMod val="95000"/>
                <a:lumOff val="5000"/>
              </a:schemeClr>
            </a:solidFill>
            <a:cs typeface="B Titr" panose="00000700000000000000" pitchFamily="2" charset="-78"/>
          </a:endParaRPr>
        </a:p>
      </dgm:t>
    </dgm:pt>
    <dgm:pt modelId="{0A05B25B-2352-480A-918F-3985087E604B}" type="parTrans" cxnId="{762221F3-4DAC-4ECA-840A-C04F7E897531}">
      <dgm:prSet/>
      <dgm:spPr/>
      <dgm:t>
        <a:bodyPr/>
        <a:lstStyle/>
        <a:p>
          <a:pPr rtl="1"/>
          <a:endParaRPr lang="fa-IR"/>
        </a:p>
      </dgm:t>
    </dgm:pt>
    <dgm:pt modelId="{D57731CA-B604-4867-A5C6-9D491177E508}" type="sibTrans" cxnId="{762221F3-4DAC-4ECA-840A-C04F7E897531}">
      <dgm:prSet/>
      <dgm:spPr/>
      <dgm:t>
        <a:bodyPr/>
        <a:lstStyle/>
        <a:p>
          <a:pPr rtl="1"/>
          <a:endParaRPr lang="fa-IR"/>
        </a:p>
      </dgm:t>
    </dgm:pt>
    <dgm:pt modelId="{98F60098-4E76-422E-9175-07425ACA1E9D}">
      <dgm:prSet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rPr>
            <a:t>پرویز رفت. </a:t>
          </a:r>
          <a:endParaRPr lang="fa-IR" sz="2400" dirty="0">
            <a:solidFill>
              <a:schemeClr val="tx1">
                <a:lumMod val="95000"/>
                <a:lumOff val="5000"/>
              </a:schemeClr>
            </a:solidFill>
            <a:cs typeface="B Titr" panose="00000700000000000000" pitchFamily="2" charset="-78"/>
          </a:endParaRPr>
        </a:p>
      </dgm:t>
    </dgm:pt>
    <dgm:pt modelId="{E386355F-5D6F-42AD-AFEC-5333DBBEE2C9}" type="parTrans" cxnId="{3E38FE20-5EA3-4FA5-98D4-10D50D55CC51}">
      <dgm:prSet/>
      <dgm:spPr/>
      <dgm:t>
        <a:bodyPr/>
        <a:lstStyle/>
        <a:p>
          <a:pPr rtl="1"/>
          <a:endParaRPr lang="fa-IR"/>
        </a:p>
      </dgm:t>
    </dgm:pt>
    <dgm:pt modelId="{AE6C2A9C-D15C-4322-8B90-1E44ED8EF42F}" type="sibTrans" cxnId="{3E38FE20-5EA3-4FA5-98D4-10D50D55CC51}">
      <dgm:prSet/>
      <dgm:spPr/>
      <dgm:t>
        <a:bodyPr/>
        <a:lstStyle/>
        <a:p>
          <a:pPr rtl="1"/>
          <a:endParaRPr lang="fa-IR"/>
        </a:p>
      </dgm:t>
    </dgm:pt>
    <dgm:pt modelId="{FA864F32-5EBE-4586-97EB-10DE85621C50}">
      <dgm:prSet custT="1"/>
      <dgm:spPr/>
      <dgm:t>
        <a:bodyPr/>
        <a:lstStyle/>
        <a:p>
          <a:pPr rtl="1"/>
          <a:r>
            <a:rPr lang="fa-IR" sz="2400" b="1" dirty="0" smtClean="0">
              <a:solidFill>
                <a:schemeClr val="tx1">
                  <a:lumMod val="95000"/>
                  <a:lumOff val="5000"/>
                </a:schemeClr>
              </a:solidFill>
              <a:cs typeface="B Titr" panose="00000700000000000000" pitchFamily="2" charset="-78"/>
            </a:rPr>
            <a:t>هوا روشن شده است.</a:t>
          </a:r>
          <a:endParaRPr lang="fa-IR" sz="2400" dirty="0">
            <a:solidFill>
              <a:schemeClr val="tx1">
                <a:lumMod val="95000"/>
                <a:lumOff val="5000"/>
              </a:schemeClr>
            </a:solidFill>
            <a:cs typeface="B Titr" panose="00000700000000000000" pitchFamily="2" charset="-78"/>
          </a:endParaRPr>
        </a:p>
      </dgm:t>
    </dgm:pt>
    <dgm:pt modelId="{F966F25D-6295-4333-89A5-EA2D938E4D7A}" type="parTrans" cxnId="{CA9B9033-8EAF-4C37-A166-B2DDC1A040EB}">
      <dgm:prSet/>
      <dgm:spPr/>
      <dgm:t>
        <a:bodyPr/>
        <a:lstStyle/>
        <a:p>
          <a:pPr rtl="1"/>
          <a:endParaRPr lang="fa-IR"/>
        </a:p>
      </dgm:t>
    </dgm:pt>
    <dgm:pt modelId="{F512DCE9-0269-4974-A265-389C8F7AC208}" type="sibTrans" cxnId="{CA9B9033-8EAF-4C37-A166-B2DDC1A040EB}">
      <dgm:prSet/>
      <dgm:spPr/>
      <dgm:t>
        <a:bodyPr/>
        <a:lstStyle/>
        <a:p>
          <a:pPr rtl="1"/>
          <a:endParaRPr lang="fa-IR"/>
        </a:p>
      </dgm:t>
    </dgm:pt>
    <dgm:pt modelId="{41384549-1350-44FE-B547-5E2674C47D73}" type="pres">
      <dgm:prSet presAssocID="{4D797EC9-E558-48D4-9856-380299B232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5BAA1F1-CC32-4FCC-8DF9-3465B8E0300D}" type="pres">
      <dgm:prSet presAssocID="{32CAF168-9341-4E44-AF47-16BD9820350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E311219-4B2D-432B-81EC-9F4DEB06BC19}" type="pres">
      <dgm:prSet presAssocID="{11CEEADB-5058-4750-9FB6-32EEA793B811}" presName="spacer" presStyleCnt="0"/>
      <dgm:spPr/>
    </dgm:pt>
    <dgm:pt modelId="{1C5E7568-28FB-4A96-93CF-9BE30CA781F7}" type="pres">
      <dgm:prSet presAssocID="{284E8D23-ECEE-42B4-B144-9050B76B8FC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B30BD95-671D-429A-9E91-0398B099ABFC}" type="pres">
      <dgm:prSet presAssocID="{D57731CA-B604-4867-A5C6-9D491177E508}" presName="spacer" presStyleCnt="0"/>
      <dgm:spPr/>
    </dgm:pt>
    <dgm:pt modelId="{430B0C7E-6C68-487E-9222-215A9CB7E8E2}" type="pres">
      <dgm:prSet presAssocID="{98F60098-4E76-422E-9175-07425ACA1E9D}" presName="parentText" presStyleLbl="node1" presStyleIdx="2" presStyleCnt="4" custLinFactY="338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FFAB11C-8F44-4BDD-ABF1-42C86560B7CC}" type="pres">
      <dgm:prSet presAssocID="{AE6C2A9C-D15C-4322-8B90-1E44ED8EF42F}" presName="spacer" presStyleCnt="0"/>
      <dgm:spPr/>
    </dgm:pt>
    <dgm:pt modelId="{0D6A9130-2DFA-4B7F-BEC2-F750538127AE}" type="pres">
      <dgm:prSet presAssocID="{FA864F32-5EBE-4586-97EB-10DE85621C5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ECA8969D-F395-4FC1-BF91-BABBD6F20E62}" srcId="{4D797EC9-E558-48D4-9856-380299B232A4}" destId="{32CAF168-9341-4E44-AF47-16BD98203505}" srcOrd="0" destOrd="0" parTransId="{AD364998-25FA-4CF5-841F-0888BF41130F}" sibTransId="{11CEEADB-5058-4750-9FB6-32EEA793B811}"/>
    <dgm:cxn modelId="{9637938B-5F32-43B7-98B9-A50DB8EBDD56}" type="presOf" srcId="{284E8D23-ECEE-42B4-B144-9050B76B8FCD}" destId="{1C5E7568-28FB-4A96-93CF-9BE30CA781F7}" srcOrd="0" destOrd="0" presId="urn:microsoft.com/office/officeart/2005/8/layout/vList2"/>
    <dgm:cxn modelId="{3E38FE20-5EA3-4FA5-98D4-10D50D55CC51}" srcId="{4D797EC9-E558-48D4-9856-380299B232A4}" destId="{98F60098-4E76-422E-9175-07425ACA1E9D}" srcOrd="2" destOrd="0" parTransId="{E386355F-5D6F-42AD-AFEC-5333DBBEE2C9}" sibTransId="{AE6C2A9C-D15C-4322-8B90-1E44ED8EF42F}"/>
    <dgm:cxn modelId="{762221F3-4DAC-4ECA-840A-C04F7E897531}" srcId="{4D797EC9-E558-48D4-9856-380299B232A4}" destId="{284E8D23-ECEE-42B4-B144-9050B76B8FCD}" srcOrd="1" destOrd="0" parTransId="{0A05B25B-2352-480A-918F-3985087E604B}" sibTransId="{D57731CA-B604-4867-A5C6-9D491177E508}"/>
    <dgm:cxn modelId="{FB6DD811-E73B-48E5-9AE4-DEE49A624440}" type="presOf" srcId="{FA864F32-5EBE-4586-97EB-10DE85621C50}" destId="{0D6A9130-2DFA-4B7F-BEC2-F750538127AE}" srcOrd="0" destOrd="0" presId="urn:microsoft.com/office/officeart/2005/8/layout/vList2"/>
    <dgm:cxn modelId="{B71D31FC-5FCA-487D-87F3-1A532CC036C2}" type="presOf" srcId="{32CAF168-9341-4E44-AF47-16BD98203505}" destId="{85BAA1F1-CC32-4FCC-8DF9-3465B8E0300D}" srcOrd="0" destOrd="0" presId="urn:microsoft.com/office/officeart/2005/8/layout/vList2"/>
    <dgm:cxn modelId="{9DEA51A5-1585-45AD-BE0F-84DC65831BDE}" type="presOf" srcId="{4D797EC9-E558-48D4-9856-380299B232A4}" destId="{41384549-1350-44FE-B547-5E2674C47D73}" srcOrd="0" destOrd="0" presId="urn:microsoft.com/office/officeart/2005/8/layout/vList2"/>
    <dgm:cxn modelId="{8DE26C08-81E4-44AA-A441-17D99E5274D2}" type="presOf" srcId="{98F60098-4E76-422E-9175-07425ACA1E9D}" destId="{430B0C7E-6C68-487E-9222-215A9CB7E8E2}" srcOrd="0" destOrd="0" presId="urn:microsoft.com/office/officeart/2005/8/layout/vList2"/>
    <dgm:cxn modelId="{CA9B9033-8EAF-4C37-A166-B2DDC1A040EB}" srcId="{4D797EC9-E558-48D4-9856-380299B232A4}" destId="{FA864F32-5EBE-4586-97EB-10DE85621C50}" srcOrd="3" destOrd="0" parTransId="{F966F25D-6295-4333-89A5-EA2D938E4D7A}" sibTransId="{F512DCE9-0269-4974-A265-389C8F7AC208}"/>
    <dgm:cxn modelId="{B5C45317-573D-4766-A623-32AAD5E314BA}" type="presParOf" srcId="{41384549-1350-44FE-B547-5E2674C47D73}" destId="{85BAA1F1-CC32-4FCC-8DF9-3465B8E0300D}" srcOrd="0" destOrd="0" presId="urn:microsoft.com/office/officeart/2005/8/layout/vList2"/>
    <dgm:cxn modelId="{7FCC4899-57FF-473B-8162-EAB0BC5CB10B}" type="presParOf" srcId="{41384549-1350-44FE-B547-5E2674C47D73}" destId="{5E311219-4B2D-432B-81EC-9F4DEB06BC19}" srcOrd="1" destOrd="0" presId="urn:microsoft.com/office/officeart/2005/8/layout/vList2"/>
    <dgm:cxn modelId="{0F49CC1B-824A-4AEC-8809-809D7947CDBF}" type="presParOf" srcId="{41384549-1350-44FE-B547-5E2674C47D73}" destId="{1C5E7568-28FB-4A96-93CF-9BE30CA781F7}" srcOrd="2" destOrd="0" presId="urn:microsoft.com/office/officeart/2005/8/layout/vList2"/>
    <dgm:cxn modelId="{D3B33930-136C-41C5-9377-A15546A4A223}" type="presParOf" srcId="{41384549-1350-44FE-B547-5E2674C47D73}" destId="{2B30BD95-671D-429A-9E91-0398B099ABFC}" srcOrd="3" destOrd="0" presId="urn:microsoft.com/office/officeart/2005/8/layout/vList2"/>
    <dgm:cxn modelId="{3ADAE871-64EE-4AF8-88D3-E6E24366DB8B}" type="presParOf" srcId="{41384549-1350-44FE-B547-5E2674C47D73}" destId="{430B0C7E-6C68-487E-9222-215A9CB7E8E2}" srcOrd="4" destOrd="0" presId="urn:microsoft.com/office/officeart/2005/8/layout/vList2"/>
    <dgm:cxn modelId="{6F18C95A-9891-49C2-BB18-794E8330E975}" type="presParOf" srcId="{41384549-1350-44FE-B547-5E2674C47D73}" destId="{6FFAB11C-8F44-4BDD-ABF1-42C86560B7CC}" srcOrd="5" destOrd="0" presId="urn:microsoft.com/office/officeart/2005/8/layout/vList2"/>
    <dgm:cxn modelId="{0323911F-9DF7-4485-9D49-FF189B1C18A6}" type="presParOf" srcId="{41384549-1350-44FE-B547-5E2674C47D73}" destId="{0D6A9130-2DFA-4B7F-BEC2-F750538127A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3B7E63-7047-440E-9003-3C83B9E4993C}" type="datetimeFigureOut">
              <a:rPr lang="fa-IR"/>
              <a:pPr>
                <a:defRPr/>
              </a:pPr>
              <a:t>04/18/1437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3B568C-C64E-4D82-9183-D87E8D74912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319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4C6F2-CE0A-4F21-B4A4-7D9067F9F3D1}" type="datetime8">
              <a:rPr lang="fa-IR"/>
              <a:pPr>
                <a:defRPr/>
              </a:pPr>
              <a:t>ژانويه 28،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76781-0FE7-4195-BC42-309C9501BE2D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4377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7102-5B3D-46DE-AC1E-3ACC23494F19}" type="datetime8">
              <a:rPr lang="fa-IR"/>
              <a:pPr>
                <a:defRPr/>
              </a:pPr>
              <a:t>ژانويه 28،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37586-9645-4617-A38E-03D5069229A0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90367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D3C92-B36A-40C6-9FAA-D9B91E1D460C}" type="datetime8">
              <a:rPr lang="fa-IR"/>
              <a:pPr>
                <a:defRPr/>
              </a:pPr>
              <a:t>ژانويه 28،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19F76-30EF-4CAC-8177-EF3454385C1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200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47FF9-69D1-48B9-8718-E8B78C3E084E}" type="datetime8">
              <a:rPr lang="fa-IR"/>
              <a:pPr>
                <a:defRPr/>
              </a:pPr>
              <a:t>ژانويه 28،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A3DB6-62ED-4184-91EA-7F1E7AC0E62C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815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8387E-9865-4185-B4B0-1686D4F3AEF7}" type="datetime8">
              <a:rPr lang="fa-IR"/>
              <a:pPr>
                <a:defRPr/>
              </a:pPr>
              <a:t>ژانويه 28،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AE27-49B8-4FE1-86ED-6C5A583DCFAB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1345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E5496-4EE4-4734-8830-97B8F02E5D74}" type="datetime8">
              <a:rPr lang="fa-IR"/>
              <a:pPr>
                <a:defRPr/>
              </a:pPr>
              <a:t>ژانويه 28، 16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FA254-558B-4EDE-9A51-3C8061803373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2949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CC9E-97F3-47F7-83D3-2D0F82D67ABD}" type="datetime8">
              <a:rPr lang="fa-IR"/>
              <a:pPr>
                <a:defRPr/>
              </a:pPr>
              <a:t>ژانويه 28، 16</a:t>
            </a:fld>
            <a:endParaRPr lang="fa-I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13EC1-515C-4D0D-B595-9980CD2B5896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018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85FAE-B343-439D-AC5A-76B05FEFE63E}" type="datetime8">
              <a:rPr lang="fa-IR"/>
              <a:pPr>
                <a:defRPr/>
              </a:pPr>
              <a:t>ژانويه 28، 16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AA61B-0ECE-441B-AC4C-0DB0456C56FE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59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000D1-CAAE-4BB2-A49E-6D2D68EA67E6}" type="datetime8">
              <a:rPr lang="fa-IR"/>
              <a:pPr>
                <a:defRPr/>
              </a:pPr>
              <a:t>ژانويه 28، 16</a:t>
            </a:fld>
            <a:endParaRPr lang="fa-I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233C-AF63-4497-99BC-BA8BD82BAA72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81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F039-A3AB-400C-8601-894427FF7883}" type="datetime8">
              <a:rPr lang="fa-IR"/>
              <a:pPr>
                <a:defRPr/>
              </a:pPr>
              <a:t>ژانويه 28، 16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5E9E0-DC66-4418-82C4-A627D1420517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514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a-I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B5F73-289A-472D-97BD-7CFA21A9996D}" type="datetime8">
              <a:rPr lang="fa-IR"/>
              <a:pPr>
                <a:defRPr/>
              </a:pPr>
              <a:t>ژانويه 28، 16</a:t>
            </a:fld>
            <a:endParaRPr lang="fa-I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B855-A9DB-4170-A013-F24A0197614F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5831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49000">
              <a:schemeClr val="accent1">
                <a:lumMod val="60000"/>
                <a:lumOff val="40000"/>
              </a:schemeClr>
            </a:gs>
            <a:gs pos="82001">
              <a:srgbClr val="FBD49C"/>
            </a:gs>
            <a:gs pos="87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A6E874-DF95-4CF8-97A2-E36F58B3DA47}" type="datetime8">
              <a:rPr lang="fa-IR"/>
              <a:pPr>
                <a:defRPr/>
              </a:pPr>
              <a:t>ژانويه 28، 16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A3F932-F323-43CC-88D4-7FF83651AECA}" type="slidenum">
              <a:rPr lang="fa-IR"/>
              <a:pPr>
                <a:defRPr/>
              </a:pPr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6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آموزش شمارش تعداد جمله</a:t>
            </a:r>
            <a:b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</a:b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درمتن یا شعر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 شمارش تعداد جمله - مدرس :مسعود پادری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AAA61B-0ECE-441B-AC4C-0DB0456C56FE}" type="slidenum">
              <a:rPr lang="fa-IR" smtClean="0"/>
              <a:pPr>
                <a:defRPr/>
              </a:pPr>
              <a:t>1</a:t>
            </a:fld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475692" y="3731835"/>
            <a:ext cx="42302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   مدرس : مسعود پادری</a:t>
            </a:r>
            <a:endParaRPr lang="fa-IR" sz="3200" b="1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098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468523" y="188640"/>
            <a:ext cx="8459788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نکته طلایی 10: </a:t>
            </a:r>
          </a:p>
          <a:p>
            <a:r>
              <a:rPr lang="fa-IR" sz="2800" b="1" dirty="0">
                <a:cs typeface="B Titr" panose="00000700000000000000" pitchFamily="2" charset="-78"/>
              </a:rPr>
              <a:t>منادا گاهی با نشانه ی(اَیا) می آید.</a:t>
            </a:r>
          </a:p>
          <a:p>
            <a:endParaRPr lang="fa-IR" sz="2800" b="1" dirty="0">
              <a:cs typeface="B Titr" panose="00000700000000000000" pitchFamily="2" charset="-78"/>
            </a:endParaRPr>
          </a:p>
          <a:p>
            <a:r>
              <a:rPr lang="fa-IR" sz="2800" b="1" dirty="0">
                <a:cs typeface="B Titr" panose="00000700000000000000" pitchFamily="2" charset="-78"/>
              </a:rPr>
              <a:t>این نشانه از عربی وارد زبان فارسی شده است وبه معنی(ای) است.  </a:t>
            </a:r>
          </a:p>
          <a:p>
            <a:endParaRPr lang="fa-IR" sz="2800" b="1" dirty="0">
              <a:cs typeface="B Titr" panose="00000700000000000000" pitchFamily="2" charset="-78"/>
            </a:endParaRPr>
          </a:p>
          <a:p>
            <a:r>
              <a:rPr lang="fa-IR" sz="2800" b="1" dirty="0">
                <a:cs typeface="B Titr" panose="00000700000000000000" pitchFamily="2" charset="-78"/>
              </a:rPr>
              <a:t>  مثال : اَیا مُلک ایران، بِزی جاودان. </a:t>
            </a:r>
            <a:endParaRPr lang="fa-IR" sz="2800" b="1" dirty="0" smtClean="0">
              <a:cs typeface="B Titr" panose="00000700000000000000" pitchFamily="2" charset="-78"/>
            </a:endParaRPr>
          </a:p>
          <a:p>
            <a:r>
              <a:rPr lang="fa-IR" sz="2800" b="1" dirty="0">
                <a:cs typeface="B Titr" panose="00000700000000000000" pitchFamily="2" charset="-78"/>
              </a:rPr>
              <a:t> </a:t>
            </a:r>
            <a:r>
              <a:rPr lang="fa-IR" sz="2800" b="1" dirty="0" smtClean="0">
                <a:cs typeface="B Titr" panose="00000700000000000000" pitchFamily="2" charset="-78"/>
              </a:rPr>
              <a:t>            ( </a:t>
            </a:r>
            <a:r>
              <a:rPr lang="fa-IR" sz="2800" b="1" dirty="0">
                <a:cs typeface="B Titr" panose="00000700000000000000" pitchFamily="2" charset="-78"/>
              </a:rPr>
              <a:t>ای سرزمین ایران ، جاودانه زندگی کن. ) </a:t>
            </a:r>
          </a:p>
          <a:p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   </a:t>
            </a:r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اَیا : حرف ندا    مُلک ایران : منادا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477497" y="3860799"/>
            <a:ext cx="83153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نکته طلایی 11:</a:t>
            </a:r>
          </a:p>
          <a:p>
            <a:endParaRPr lang="fa-IR" sz="2400" b="1" dirty="0">
              <a:cs typeface="B Titr" panose="00000700000000000000" pitchFamily="2" charset="-78"/>
            </a:endParaRPr>
          </a:p>
          <a:p>
            <a:r>
              <a:rPr lang="fa-IR" sz="2400" b="1" dirty="0">
                <a:cs typeface="B Titr" panose="00000700000000000000" pitchFamily="2" charset="-78"/>
              </a:rPr>
              <a:t> منادا گاهی با نشانه ی ( آی ) می آید.</a:t>
            </a:r>
          </a:p>
          <a:p>
            <a:r>
              <a:rPr lang="fa-IR" sz="2400" b="1" dirty="0">
                <a:cs typeface="B Titr" panose="00000700000000000000" pitchFamily="2" charset="-78"/>
              </a:rPr>
              <a:t>     مثال </a:t>
            </a:r>
            <a:r>
              <a:rPr lang="fa-IR" sz="2400" b="1" dirty="0" smtClean="0">
                <a:cs typeface="B Titr" panose="00000700000000000000" pitchFamily="2" charset="-78"/>
              </a:rPr>
              <a:t>:           </a:t>
            </a:r>
            <a:r>
              <a:rPr lang="fa-IR" sz="2400" b="1" dirty="0">
                <a:cs typeface="B Titr" panose="00000700000000000000" pitchFamily="2" charset="-78"/>
              </a:rPr>
              <a:t>آی آدم ها، یک نفر بر ساحل دریا می زند فریاد. </a:t>
            </a:r>
            <a:endParaRPr lang="fa-IR" sz="2400" b="1" dirty="0" smtClean="0">
              <a:cs typeface="B Titr" panose="00000700000000000000" pitchFamily="2" charset="-78"/>
            </a:endParaRPr>
          </a:p>
          <a:p>
            <a:endParaRPr lang="fa-IR" sz="2400" b="1" dirty="0">
              <a:cs typeface="B Titr" panose="00000700000000000000" pitchFamily="2" charset="-78"/>
            </a:endParaRPr>
          </a:p>
          <a:p>
            <a:r>
              <a:rPr lang="fa-IR" sz="2400" b="1" dirty="0"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cs typeface="B Titr" panose="00000700000000000000" pitchFamily="2" charset="-78"/>
              </a:rPr>
              <a:t>                        </a:t>
            </a: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آی : حرف ندا            آدم ها : منادا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A1C3E-1F27-46C4-869A-11BD90D9E45D}" type="slidenum">
              <a:rPr lang="fa-IR"/>
              <a:pPr>
                <a:defRPr/>
              </a:pPr>
              <a:t>10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  <p:bldP spid="1024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250825" y="404813"/>
            <a:ext cx="8461375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a-IR" sz="2800" b="1" dirty="0">
                <a:cs typeface="B Titr" panose="00000700000000000000" pitchFamily="2" charset="-78"/>
              </a:rPr>
              <a:t> </a:t>
            </a:r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نکته طلایی12:</a:t>
            </a:r>
          </a:p>
          <a:p>
            <a:r>
              <a:rPr lang="fa-IR" sz="2800" b="1" dirty="0">
                <a:cs typeface="B Titr" panose="00000700000000000000" pitchFamily="2" charset="-78"/>
              </a:rPr>
              <a:t>گاهی منادا بدون حرف ندا می آید((منادای لحن)). </a:t>
            </a:r>
          </a:p>
          <a:p>
            <a:endParaRPr lang="fa-IR" sz="2800" b="1" dirty="0">
              <a:cs typeface="B Titr" panose="00000700000000000000" pitchFamily="2" charset="-78"/>
            </a:endParaRPr>
          </a:p>
          <a:p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نیما</a:t>
            </a:r>
            <a:r>
              <a:rPr lang="fa-IR" sz="2800" b="1" dirty="0">
                <a:cs typeface="B Titr" panose="00000700000000000000" pitchFamily="2" charset="-78"/>
              </a:rPr>
              <a:t>، </a:t>
            </a:r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غم دل گو</a:t>
            </a:r>
            <a:r>
              <a:rPr lang="fa-IR" sz="2800" b="1" dirty="0">
                <a:cs typeface="B Titr" panose="00000700000000000000" pitchFamily="2" charset="-78"/>
              </a:rPr>
              <a:t>که غریبانه بگرییم. ( 3 جمله )</a:t>
            </a:r>
          </a:p>
          <a:p>
            <a:endParaRPr lang="fa-IR" sz="2800" b="1" dirty="0">
              <a:cs typeface="B Titr" panose="00000700000000000000" pitchFamily="2" charset="-78"/>
            </a:endParaRPr>
          </a:p>
          <a:p>
            <a:r>
              <a:rPr lang="fa-IR" sz="28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نکته </a:t>
            </a:r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طلایی 13 : </a:t>
            </a:r>
          </a:p>
          <a:p>
            <a:r>
              <a:rPr lang="fa-IR" sz="2800" b="1" dirty="0">
                <a:cs typeface="B Titr" panose="00000700000000000000" pitchFamily="2" charset="-78"/>
              </a:rPr>
              <a:t> گاهی حرف ندا وجود دارد ولی منادا حذف شده است.   </a:t>
            </a:r>
          </a:p>
          <a:p>
            <a:endParaRPr lang="fa-IR" sz="2800" b="1" dirty="0">
              <a:cs typeface="B Titr" panose="00000700000000000000" pitchFamily="2" charset="-78"/>
            </a:endParaRPr>
          </a:p>
          <a:p>
            <a:r>
              <a:rPr lang="fa-IR" sz="2800" b="1" dirty="0">
                <a:cs typeface="B Titr" panose="00000700000000000000" pitchFamily="2" charset="-78"/>
              </a:rPr>
              <a:t> مثال : </a:t>
            </a:r>
          </a:p>
          <a:p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 ای </a:t>
            </a:r>
            <a:r>
              <a:rPr lang="fa-IR" sz="2800" b="1" dirty="0">
                <a:cs typeface="B Titr" panose="00000700000000000000" pitchFamily="2" charset="-78"/>
              </a:rPr>
              <a:t>نام تو بهترین سرآغاز / بی نام تو نامه کی کنم باز </a:t>
            </a:r>
          </a:p>
          <a:p>
            <a:endParaRPr lang="fa-IR" sz="2800" b="1" dirty="0">
              <a:cs typeface="B Titr" panose="00000700000000000000" pitchFamily="2" charset="-78"/>
            </a:endParaRPr>
          </a:p>
          <a:p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  ای: حرف ندا  // منادا ( خدا ) که حذف شده است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248000" cy="365125"/>
          </a:xfrm>
        </p:spPr>
        <p:txBody>
          <a:bodyPr/>
          <a:lstStyle/>
          <a:p>
            <a:pPr>
              <a:defRPr/>
            </a:pPr>
            <a:r>
              <a:rPr lang="fa-IR" b="1" dirty="0">
                <a:solidFill>
                  <a:srgbClr val="FF0000"/>
                </a:solidFill>
                <a:cs typeface="B Titr" panose="00000700000000000000" pitchFamily="2" charset="-78"/>
              </a:rPr>
              <a:t>آموزش شمارش تعداد جمله - مدرس :مسعود پادری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3FD1D-B49F-490F-A0D2-2545E0D18C0E}" type="slidenum">
              <a:rPr lang="fa-IR"/>
              <a:pPr>
                <a:defRPr/>
              </a:pPr>
              <a:t>11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6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468313" y="260350"/>
            <a:ext cx="8315325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a-IR" sz="2400" b="1" dirty="0">
                <a:solidFill>
                  <a:srgbClr val="FFFF00"/>
                </a:solidFill>
                <a:cs typeface="B Titr" panose="00000700000000000000" pitchFamily="2" charset="-78"/>
              </a:rPr>
              <a:t>نکته طلایی14 : </a:t>
            </a:r>
          </a:p>
          <a:p>
            <a:r>
              <a:rPr lang="fa-IR" sz="2400" b="1" dirty="0" smtClean="0">
                <a:cs typeface="B Titr" panose="00000700000000000000" pitchFamily="2" charset="-78"/>
              </a:rPr>
              <a:t>   </a:t>
            </a:r>
            <a:r>
              <a:rPr lang="fa-IR" sz="2400" b="1" dirty="0">
                <a:cs typeface="B Titr" panose="00000700000000000000" pitchFamily="2" charset="-78"/>
              </a:rPr>
              <a:t>صوت ها، واژه  هایی هستند ، که حالات درونی انسان را از نظر ، افسوس ، </a:t>
            </a:r>
          </a:p>
          <a:p>
            <a:r>
              <a:rPr lang="fa-IR" sz="2400" b="1" dirty="0">
                <a:cs typeface="B Titr" panose="00000700000000000000" pitchFamily="2" charset="-78"/>
              </a:rPr>
              <a:t>تعجّب  تحسین ، تنبیه و آگاهی و تنفّر و بیزاری را بیان می دارند. </a:t>
            </a:r>
          </a:p>
          <a:p>
            <a:endParaRPr lang="fa-IR" sz="2400" b="1" dirty="0">
              <a:cs typeface="B Titr" panose="00000700000000000000" pitchFamily="2" charset="-78"/>
            </a:endParaRPr>
          </a:p>
          <a:p>
            <a:r>
              <a:rPr lang="fa-IR" sz="2400" b="1" dirty="0" smtClean="0">
                <a:cs typeface="B Titr" panose="00000700000000000000" pitchFamily="2" charset="-78"/>
              </a:rPr>
              <a:t>   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مانند : </a:t>
            </a:r>
            <a:r>
              <a:rPr lang="fa-IR" sz="2400" b="1" dirty="0">
                <a:cs typeface="B Titr" panose="00000700000000000000" pitchFamily="2" charset="-78"/>
              </a:rPr>
              <a:t>آه ، حیف ، دریغ ، دریغا </a:t>
            </a:r>
            <a:r>
              <a:rPr lang="fa-IR" sz="2400" b="1" dirty="0" smtClean="0">
                <a:cs typeface="B Titr" panose="00000700000000000000" pitchFamily="2" charset="-78"/>
              </a:rPr>
              <a:t>                  </a:t>
            </a: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( 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صوت افسوس )  </a:t>
            </a:r>
          </a:p>
          <a:p>
            <a:endParaRPr lang="fa-IR" sz="2400" b="1" dirty="0">
              <a:cs typeface="B Titr" panose="00000700000000000000" pitchFamily="2" charset="-78"/>
            </a:endParaRPr>
          </a:p>
          <a:p>
            <a:r>
              <a:rPr lang="fa-IR" sz="2400" b="1" dirty="0"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cs typeface="B Titr" panose="00000700000000000000" pitchFamily="2" charset="-78"/>
              </a:rPr>
              <a:t>              آفرین </a:t>
            </a:r>
            <a:r>
              <a:rPr lang="fa-IR" sz="2400" b="1" dirty="0">
                <a:cs typeface="B Titr" panose="00000700000000000000" pitchFamily="2" charset="-78"/>
              </a:rPr>
              <a:t>، مرحبا ، بارکِ اللّه ، </a:t>
            </a:r>
            <a:r>
              <a:rPr lang="fa-IR" sz="2400" b="1" dirty="0" smtClean="0">
                <a:cs typeface="B Titr" panose="00000700000000000000" pitchFamily="2" charset="-78"/>
              </a:rPr>
              <a:t>خوشا    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( صوت تحسین )  </a:t>
            </a:r>
          </a:p>
          <a:p>
            <a:r>
              <a:rPr lang="fa-IR" sz="2400" b="1" dirty="0">
                <a:cs typeface="B Titr" panose="00000700000000000000" pitchFamily="2" charset="-78"/>
              </a:rPr>
              <a:t> </a:t>
            </a:r>
          </a:p>
          <a:p>
            <a:r>
              <a:rPr lang="fa-IR" sz="2400" b="1" dirty="0">
                <a:cs typeface="B Titr" panose="00000700000000000000" pitchFamily="2" charset="-78"/>
              </a:rPr>
              <a:t>   </a:t>
            </a:r>
            <a:r>
              <a:rPr lang="fa-IR" sz="2400" b="1" dirty="0" smtClean="0">
                <a:cs typeface="B Titr" panose="00000700000000000000" pitchFamily="2" charset="-78"/>
              </a:rPr>
              <a:t>             ا </a:t>
            </a:r>
            <a:r>
              <a:rPr lang="fa-IR" sz="2400" b="1" dirty="0">
                <a:cs typeface="B Titr" panose="00000700000000000000" pitchFamily="2" charset="-78"/>
              </a:rPr>
              <a:t>َه ، اَخ ، ایش ، </a:t>
            </a:r>
            <a:r>
              <a:rPr lang="fa-IR" sz="2400" b="1" dirty="0" smtClean="0">
                <a:cs typeface="B Titr" panose="00000700000000000000" pitchFamily="2" charset="-78"/>
              </a:rPr>
              <a:t>پیف                           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( صوت تنفّر و بیزاری ) </a:t>
            </a:r>
          </a:p>
          <a:p>
            <a:endParaRPr lang="fa-IR" sz="2400" b="1" dirty="0">
              <a:cs typeface="B Titr" panose="00000700000000000000" pitchFamily="2" charset="-78"/>
            </a:endParaRPr>
          </a:p>
          <a:p>
            <a:r>
              <a:rPr lang="fa-IR" sz="2400" b="1" dirty="0">
                <a:cs typeface="B Titr" panose="00000700000000000000" pitchFamily="2" charset="-78"/>
              </a:rPr>
              <a:t> </a:t>
            </a:r>
            <a:r>
              <a:rPr lang="fa-IR" sz="2400" b="1" dirty="0" smtClean="0">
                <a:cs typeface="B Titr" panose="00000700000000000000" pitchFamily="2" charset="-78"/>
              </a:rPr>
              <a:t>               هان </a:t>
            </a:r>
            <a:r>
              <a:rPr lang="fa-IR" sz="2400" b="1" dirty="0">
                <a:cs typeface="B Titr" panose="00000700000000000000" pitchFamily="2" charset="-78"/>
              </a:rPr>
              <a:t>، آهای ، هین ، </a:t>
            </a:r>
            <a:r>
              <a:rPr lang="fa-IR" sz="2400" b="1" dirty="0" smtClean="0">
                <a:cs typeface="B Titr" panose="00000700000000000000" pitchFamily="2" charset="-78"/>
              </a:rPr>
              <a:t>اَلا                      </a:t>
            </a:r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( صوت تنبیه و آگاهی </a:t>
            </a:r>
            <a:r>
              <a:rPr lang="fa-IR" sz="2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)</a:t>
            </a:r>
          </a:p>
          <a:p>
            <a:endParaRPr lang="fa-IR" sz="2400" b="1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صوت هاي معروف: </a:t>
            </a:r>
            <a:r>
              <a:rPr lang="fa-IR" sz="2400" b="1" dirty="0">
                <a:cs typeface="B Titr" panose="00000700000000000000" pitchFamily="2" charset="-78"/>
              </a:rPr>
              <a:t>آفرين ، سلام ، خداحافظ ، آه ،اوخ،دريغ ، دريغا ، به به ، خوشا ،آري ،بسم ال..خفه ، هان ، اَلا ، بس ، مبادا احسن و چه </a:t>
            </a:r>
            <a:r>
              <a:rPr lang="fa-IR" sz="2400" b="1" dirty="0" smtClean="0">
                <a:cs typeface="B Titr" panose="00000700000000000000" pitchFamily="2" charset="-78"/>
              </a:rPr>
              <a:t>خوب</a:t>
            </a:r>
          </a:p>
          <a:p>
            <a:endParaRPr lang="en-US" sz="2400" b="1" dirty="0" smtClean="0">
              <a:cs typeface="B Titr" panose="00000700000000000000" pitchFamily="2" charset="-78"/>
            </a:endParaRPr>
          </a:p>
          <a:p>
            <a:r>
              <a:rPr lang="fa-IR" sz="2400" b="1" dirty="0">
                <a:cs typeface="B Titr" panose="00000700000000000000" pitchFamily="2" charset="-78"/>
              </a:rPr>
              <a:t>نكته : صوت ها در جمله معمولا نقش قيدي دارند</a:t>
            </a:r>
            <a:r>
              <a:rPr lang="en-US" sz="2400" b="1" dirty="0">
                <a:cs typeface="B Titr" panose="00000700000000000000" pitchFamily="2" charset="-78"/>
              </a:rPr>
              <a:t> </a:t>
            </a:r>
            <a:r>
              <a:rPr lang="en-US" sz="2400" b="1" dirty="0" smtClean="0">
                <a:cs typeface="B Titr" panose="00000700000000000000" pitchFamily="2" charset="-78"/>
              </a:rPr>
              <a:t>.</a:t>
            </a:r>
            <a:endParaRPr lang="fa-IR" sz="2400" b="1" dirty="0">
              <a:cs typeface="B Titr" panose="000007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DF95A6-2F83-4781-A35E-B8B3605674F7}" type="slidenum">
              <a:rPr lang="fa-IR"/>
              <a:pPr>
                <a:defRPr/>
              </a:pPr>
              <a:t>12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107504" y="404813"/>
            <a:ext cx="885698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نکته طلایی15 :</a:t>
            </a:r>
          </a:p>
          <a:p>
            <a:r>
              <a:rPr lang="fa-IR" sz="2800" b="1" dirty="0">
                <a:cs typeface="B Titr" panose="00000700000000000000" pitchFamily="2" charset="-78"/>
              </a:rPr>
              <a:t> در اطراف ما صدا  هایی از موجودات زنده و غیر زنده شنیده می شود که به آن </a:t>
            </a:r>
            <a:r>
              <a:rPr lang="fa-IR" sz="2800" b="1" dirty="0" smtClean="0">
                <a:cs typeface="B Titr" panose="00000700000000000000" pitchFamily="2" charset="-78"/>
              </a:rPr>
              <a:t>نام </a:t>
            </a:r>
            <a:r>
              <a:rPr lang="fa-IR" sz="2800" b="1" dirty="0">
                <a:cs typeface="B Titr" panose="00000700000000000000" pitchFamily="2" charset="-78"/>
              </a:rPr>
              <a:t>آوا گویند. </a:t>
            </a:r>
          </a:p>
          <a:p>
            <a:endParaRPr lang="fa-IR" sz="2800" b="1" dirty="0">
              <a:cs typeface="B Titr" panose="00000700000000000000" pitchFamily="2" charset="-78"/>
            </a:endParaRPr>
          </a:p>
          <a:p>
            <a:r>
              <a:rPr lang="fa-IR" sz="2800" b="1" dirty="0">
                <a:cs typeface="B Titr" panose="00000700000000000000" pitchFamily="2" charset="-78"/>
              </a:rPr>
              <a:t> میو میو ،   واق واق    ،      خِش خِش    ،     شُر شُر   ،  تیک تاک  </a:t>
            </a:r>
          </a:p>
          <a:p>
            <a:endParaRPr lang="fa-IR" sz="2800" b="1" dirty="0">
              <a:cs typeface="B Titr" panose="00000700000000000000" pitchFamily="2" charset="-78"/>
            </a:endParaRPr>
          </a:p>
          <a:p>
            <a:r>
              <a:rPr lang="fa-IR" sz="2800" b="1" dirty="0">
                <a:cs typeface="B Titr" panose="00000700000000000000" pitchFamily="2" charset="-78"/>
              </a:rPr>
              <a:t>  </a:t>
            </a:r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نکته </a:t>
            </a:r>
            <a:r>
              <a:rPr lang="fa-IR" sz="28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طلایی16: </a:t>
            </a:r>
            <a:endParaRPr lang="fa-IR" sz="2800" b="1" dirty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endParaRPr lang="fa-IR" sz="2800" b="1" dirty="0">
              <a:cs typeface="B Titr" panose="00000700000000000000" pitchFamily="2" charset="-78"/>
            </a:endParaRPr>
          </a:p>
          <a:p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نام آوا ها در شمارش جمله به حساب نمی آیند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67744" y="6356350"/>
            <a:ext cx="3752056" cy="365125"/>
          </a:xfrm>
        </p:spPr>
        <p:txBody>
          <a:bodyPr/>
          <a:lstStyle/>
          <a:p>
            <a:pPr>
              <a:defRPr/>
            </a:pPr>
            <a:r>
              <a:rPr lang="fa-IR" sz="1400" dirty="0">
                <a:solidFill>
                  <a:srgbClr val="FF0000"/>
                </a:solidFill>
                <a:cs typeface="B Titr" panose="00000700000000000000" pitchFamily="2" charset="-78"/>
              </a:rPr>
              <a:t>آموزش شمارش تعداد جمله - مدرس :مسعود پادری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2D25D-CEB5-4B52-8168-0A4A5F7565F4}" type="slidenum">
              <a:rPr lang="fa-IR"/>
              <a:pPr>
                <a:defRPr/>
              </a:pPr>
              <a:t>13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 شمارش تعداد جمله - مدرس :مسعود پادری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B233C-AF63-4497-99BC-BA8BD82BAA72}" type="slidenum">
              <a:rPr lang="fa-IR" smtClean="0"/>
              <a:pPr>
                <a:defRPr/>
              </a:pPr>
              <a:t>14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899592" y="175572"/>
            <a:ext cx="7164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b="1" dirty="0" smtClean="0">
                <a:latin typeface="AngsanaUPC" pitchFamily="18" charset="-34"/>
              </a:rPr>
              <a:t>تعداد جمله ها را مشخص کنید </a:t>
            </a:r>
            <a:endParaRPr lang="fa-IR" sz="3600" b="1" dirty="0">
              <a:latin typeface="AngsanaUPC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2132856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</a:rPr>
              <a:t>1- بسوزد </a:t>
            </a:r>
            <a:r>
              <a:rPr lang="fa-IR" sz="2800" b="1" dirty="0">
                <a:solidFill>
                  <a:srgbClr val="FF0000"/>
                </a:solidFill>
              </a:rPr>
              <a:t>گر کسی این آشیان را      چنان دانم که می سوزد جهان </a:t>
            </a:r>
            <a:r>
              <a:rPr lang="fa-IR" sz="2800" b="1" dirty="0" smtClean="0">
                <a:solidFill>
                  <a:srgbClr val="FF0000"/>
                </a:solidFill>
              </a:rPr>
              <a:t>را</a:t>
            </a:r>
            <a:endParaRPr lang="fa-IR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92280" y="4429274"/>
            <a:ext cx="845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8000" b="1" dirty="0" smtClean="0"/>
              <a:t>3</a:t>
            </a:r>
            <a:endParaRPr lang="fa-IR" sz="8000" dirty="0"/>
          </a:p>
        </p:txBody>
      </p:sp>
      <p:sp>
        <p:nvSpPr>
          <p:cNvPr id="9" name="Rounded Rectangle 8"/>
          <p:cNvSpPr/>
          <p:nvPr/>
        </p:nvSpPr>
        <p:spPr>
          <a:xfrm>
            <a:off x="7092280" y="4293096"/>
            <a:ext cx="971600" cy="14596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45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 شمارش تعداد جمله - مدرس :مسعود پادری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B233C-AF63-4497-99BC-BA8BD82BAA72}" type="slidenum">
              <a:rPr lang="fa-IR" smtClean="0"/>
              <a:pPr>
                <a:defRPr/>
              </a:pPr>
              <a:t>15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323528" y="98072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b="1" dirty="0" smtClean="0"/>
              <a:t>2-معلم می گوید:«می بینید هر چهار کلمه مثل هم نوشته می شود ولی خواندن آن ها یکسان نیست.آن ها را بخوانید.»</a:t>
            </a:r>
            <a:endParaRPr lang="fa-IR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7596336" y="5157192"/>
            <a:ext cx="629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6000" b="1" dirty="0" smtClean="0"/>
              <a:t>5</a:t>
            </a:r>
            <a:endParaRPr lang="fa-IR" sz="6000" dirty="0"/>
          </a:p>
        </p:txBody>
      </p:sp>
      <p:sp>
        <p:nvSpPr>
          <p:cNvPr id="6" name="Rounded Rectangle 5"/>
          <p:cNvSpPr/>
          <p:nvPr/>
        </p:nvSpPr>
        <p:spPr>
          <a:xfrm>
            <a:off x="7164288" y="4698036"/>
            <a:ext cx="122413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84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 شمارش تعداد جمله - مدرس :مسعود پادری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B233C-AF63-4497-99BC-BA8BD82BAA72}" type="slidenum">
              <a:rPr lang="fa-IR" smtClean="0"/>
              <a:pPr>
                <a:defRPr/>
              </a:pPr>
              <a:t>16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2771800" y="764704"/>
            <a:ext cx="5208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b="1" dirty="0" smtClean="0"/>
              <a:t>مَلِکا ذکر تو گویم که تو پاکی و خدایی</a:t>
            </a:r>
            <a:endParaRPr lang="fa-IR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671538" y="4869160"/>
            <a:ext cx="6174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6000" b="1" dirty="0" smtClean="0"/>
              <a:t>4</a:t>
            </a:r>
            <a:endParaRPr lang="en-US" sz="6000" dirty="0"/>
          </a:p>
        </p:txBody>
      </p:sp>
      <p:sp>
        <p:nvSpPr>
          <p:cNvPr id="6" name="Hexagon 5"/>
          <p:cNvSpPr/>
          <p:nvPr/>
        </p:nvSpPr>
        <p:spPr>
          <a:xfrm>
            <a:off x="7404212" y="4437112"/>
            <a:ext cx="1152128" cy="18002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84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 شمارش تعداد جمله - مدرس :مسعود پادری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B233C-AF63-4497-99BC-BA8BD82BAA72}" type="slidenum">
              <a:rPr lang="fa-IR" smtClean="0"/>
              <a:pPr>
                <a:defRPr/>
              </a:pPr>
              <a:t>17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611560" y="476672"/>
            <a:ext cx="7740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b="1" dirty="0"/>
              <a:t> ای یـاد تـوبـردل وزبـان هــا </a:t>
            </a:r>
            <a:endParaRPr lang="fa-IR" sz="3600" b="1" dirty="0" smtClean="0"/>
          </a:p>
          <a:p>
            <a:r>
              <a:rPr lang="fa-IR" sz="3600" b="1" dirty="0" smtClean="0"/>
              <a:t>                          </a:t>
            </a:r>
            <a:r>
              <a:rPr lang="fa-IR" sz="3600" b="1" dirty="0"/>
              <a:t>افتاده چو روح بر روان ها	</a:t>
            </a:r>
            <a:endParaRPr lang="fa-IR" sz="3600" dirty="0"/>
          </a:p>
        </p:txBody>
      </p:sp>
      <p:sp>
        <p:nvSpPr>
          <p:cNvPr id="5" name="Rectangle 4"/>
          <p:cNvSpPr/>
          <p:nvPr/>
        </p:nvSpPr>
        <p:spPr>
          <a:xfrm>
            <a:off x="7524328" y="5013176"/>
            <a:ext cx="485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6600" b="1" dirty="0" smtClean="0"/>
              <a:t>2</a:t>
            </a:r>
            <a:endParaRPr lang="fa-IR" sz="6600" dirty="0"/>
          </a:p>
        </p:txBody>
      </p:sp>
      <p:sp>
        <p:nvSpPr>
          <p:cNvPr id="6" name="Oval 5"/>
          <p:cNvSpPr/>
          <p:nvPr/>
        </p:nvSpPr>
        <p:spPr>
          <a:xfrm>
            <a:off x="7020272" y="4725144"/>
            <a:ext cx="1512168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84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339752" y="6356350"/>
            <a:ext cx="3680048" cy="365125"/>
          </a:xfrm>
        </p:spPr>
        <p:txBody>
          <a:bodyPr/>
          <a:lstStyle/>
          <a:p>
            <a:pPr>
              <a:defRPr/>
            </a:pP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آموزش شمارش تعداد جمله - مدرس :مسعود پادری</a:t>
            </a:r>
            <a:endParaRPr lang="fa-IR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B233C-AF63-4497-99BC-BA8BD82BAA72}" type="slidenum">
              <a:rPr lang="fa-IR" smtClean="0"/>
              <a:pPr>
                <a:defRPr/>
              </a:pPr>
              <a:t>18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79512" y="47667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b="1" dirty="0"/>
              <a:t>ای مادر عزیزکه جان داده ای مرا</a:t>
            </a:r>
            <a:endParaRPr lang="en-US" sz="3200" dirty="0"/>
          </a:p>
          <a:p>
            <a:r>
              <a:rPr lang="fa-IR" sz="3200" b="1" dirty="0"/>
              <a:t>                 </a:t>
            </a:r>
            <a:r>
              <a:rPr lang="fa-IR" sz="3200" b="1" dirty="0" smtClean="0"/>
              <a:t>    </a:t>
            </a:r>
            <a:r>
              <a:rPr lang="fa-IR" sz="3200" b="1" dirty="0"/>
              <a:t>سهل است اگرکه جان دهم اکنون برای تو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668344" y="4941168"/>
            <a:ext cx="413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6000" b="1" dirty="0" smtClean="0"/>
              <a:t>4</a:t>
            </a:r>
            <a:endParaRPr lang="en-US" sz="6000" dirty="0"/>
          </a:p>
        </p:txBody>
      </p:sp>
      <p:sp>
        <p:nvSpPr>
          <p:cNvPr id="6" name="Rounded Rectangle 5"/>
          <p:cNvSpPr/>
          <p:nvPr/>
        </p:nvSpPr>
        <p:spPr>
          <a:xfrm>
            <a:off x="7164288" y="4941168"/>
            <a:ext cx="158417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84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365125"/>
          </a:xfrm>
        </p:spPr>
        <p:txBody>
          <a:bodyPr/>
          <a:lstStyle/>
          <a:p>
            <a:pPr>
              <a:defRPr/>
            </a:pPr>
            <a:r>
              <a:rPr lang="fa-IR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آموزش شمارش تعداد جمله - مدرس :مسعود پادری</a:t>
            </a:r>
            <a:endParaRPr lang="fa-IR" b="1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B233C-AF63-4497-99BC-BA8BD82BAA72}" type="slidenum">
              <a:rPr lang="fa-IR" smtClean="0"/>
              <a:pPr>
                <a:defRPr/>
              </a:pPr>
              <a:t>19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179512" y="332656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600" b="1" dirty="0" smtClean="0"/>
              <a:t>مهرت،برون نمی رود ازسینه ام که هست</a:t>
            </a:r>
          </a:p>
          <a:p>
            <a:r>
              <a:rPr lang="fa-IR" sz="3600" b="1" dirty="0" smtClean="0"/>
              <a:t>                       این خانه ،خانه تو واین دل،سرای تو</a:t>
            </a:r>
            <a:endParaRPr lang="fa-IR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7380312" y="4869160"/>
            <a:ext cx="6298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6600" b="1" dirty="0" smtClean="0"/>
              <a:t>3</a:t>
            </a:r>
            <a:endParaRPr lang="en-US" sz="6600" dirty="0"/>
          </a:p>
        </p:txBody>
      </p:sp>
      <p:sp>
        <p:nvSpPr>
          <p:cNvPr id="6" name="Diamond 5"/>
          <p:cNvSpPr/>
          <p:nvPr/>
        </p:nvSpPr>
        <p:spPr>
          <a:xfrm>
            <a:off x="7092280" y="4588224"/>
            <a:ext cx="1421904" cy="158417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84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25773979"/>
              </p:ext>
            </p:extLst>
          </p:nvPr>
        </p:nvGraphicFramePr>
        <p:xfrm>
          <a:off x="457200" y="1412776"/>
          <a:ext cx="8316416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آموزش شمارش تعداد جمله - مدرس :مسعود پادری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96763-7AC5-46E1-8608-3800F230E445}" type="slidenum">
              <a:rPr lang="fa-IR"/>
              <a:pPr>
                <a:defRPr/>
              </a:pPr>
              <a:t>2</a:t>
            </a:fld>
            <a:endParaRPr lang="fa-IR"/>
          </a:p>
        </p:txBody>
      </p:sp>
      <p:pic>
        <p:nvPicPr>
          <p:cNvPr id="5" name="04 - Tra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3528" y="576238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BAA1F1-CC32-4FCC-8DF9-3465B8E03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85BAA1F1-CC32-4FCC-8DF9-3465B8E03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85BAA1F1-CC32-4FCC-8DF9-3465B8E03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5E7568-28FB-4A96-93CF-9BE30CA78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1C5E7568-28FB-4A96-93CF-9BE30CA78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1C5E7568-28FB-4A96-93CF-9BE30CA78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0B0C7E-6C68-487E-9222-215A9CB7E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430B0C7E-6C68-487E-9222-215A9CB7E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430B0C7E-6C68-487E-9222-215A9CB7E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6A9130-2DFA-4B7F-BEC2-F75053812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0D6A9130-2DFA-4B7F-BEC2-F75053812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0D6A9130-2DFA-4B7F-BEC2-F75053812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آموزش شمارش تعداد جمله - مدرس :مسعود پادری</a:t>
            </a:r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B233C-AF63-4497-99BC-BA8BD82BAA72}" type="slidenum">
              <a:rPr lang="fa-IR" smtClean="0"/>
              <a:pPr>
                <a:defRPr/>
              </a:pPr>
              <a:t>20</a:t>
            </a:fld>
            <a:endParaRPr lang="fa-IR"/>
          </a:p>
        </p:txBody>
      </p:sp>
      <p:sp>
        <p:nvSpPr>
          <p:cNvPr id="4" name="Rectangle 3"/>
          <p:cNvSpPr/>
          <p:nvPr/>
        </p:nvSpPr>
        <p:spPr>
          <a:xfrm>
            <a:off x="755576" y="260648"/>
            <a:ext cx="7812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b="1" dirty="0"/>
              <a:t>به تندی گفت کای مسکین نادان                   </a:t>
            </a:r>
            <a:endParaRPr lang="fa-IR" sz="3200" b="1" dirty="0" smtClean="0"/>
          </a:p>
          <a:p>
            <a:r>
              <a:rPr lang="fa-IR" sz="3200" b="1" dirty="0"/>
              <a:t> </a:t>
            </a:r>
            <a:r>
              <a:rPr lang="fa-IR" sz="3200" b="1" dirty="0" smtClean="0"/>
              <a:t>                             </a:t>
            </a:r>
            <a:r>
              <a:rPr lang="fa-IR" sz="3200" b="1" dirty="0"/>
              <a:t>  چرایی فارغ از ملک سلیمان؟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236296" y="4653136"/>
            <a:ext cx="6298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6600" b="1" dirty="0" smtClean="0"/>
              <a:t>3</a:t>
            </a:r>
            <a:endParaRPr lang="en-US" sz="6600" dirty="0"/>
          </a:p>
        </p:txBody>
      </p:sp>
      <p:sp>
        <p:nvSpPr>
          <p:cNvPr id="6" name="Oval 5"/>
          <p:cNvSpPr/>
          <p:nvPr/>
        </p:nvSpPr>
        <p:spPr>
          <a:xfrm>
            <a:off x="6804248" y="4365104"/>
            <a:ext cx="144016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684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5237218"/>
            <a:ext cx="7344816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6600" b="1" dirty="0">
                <a:solidFill>
                  <a:srgbClr val="FF0000"/>
                </a:solidFill>
                <a:latin typeface="IranNastaliq" pitchFamily="2" charset="0"/>
                <a:cs typeface="IranNastaliq" pitchFamily="2" charset="0"/>
              </a:rPr>
              <a:t>تدوین : مسعود پادری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1EE9A-40EF-4CB1-8EBF-8101D69C095D}" type="slidenum">
              <a:rPr lang="fa-IR"/>
              <a:pPr>
                <a:defRPr/>
              </a:pPr>
              <a:t>21</a:t>
            </a:fld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2008"/>
            <a:ext cx="5976664" cy="4725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260350"/>
            <a:ext cx="8748712" cy="501675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fa-IR" sz="3200" b="1" dirty="0">
                <a:cs typeface="B Titr" panose="00000700000000000000" pitchFamily="2" charset="-78"/>
              </a:rPr>
              <a:t>در هر نوشته یا گفته به تعداد فعل ها جمله وجود دارد.</a:t>
            </a:r>
          </a:p>
          <a:p>
            <a:endParaRPr lang="fa-IR" sz="3200" b="1" dirty="0">
              <a:cs typeface="B Titr" panose="00000700000000000000" pitchFamily="2" charset="-78"/>
            </a:endParaRPr>
          </a:p>
          <a:p>
            <a:r>
              <a:rPr lang="fa-IR" sz="3200" b="1" dirty="0">
                <a:cs typeface="B Titr" panose="00000700000000000000" pitchFamily="2" charset="-78"/>
              </a:rPr>
              <a:t> مثلاًدر این بیت:   </a:t>
            </a:r>
          </a:p>
          <a:p>
            <a:r>
              <a:rPr lang="fa-IR" sz="3200" b="1" dirty="0">
                <a:cs typeface="B Titr" panose="00000700000000000000" pitchFamily="2" charset="-78"/>
              </a:rPr>
              <a:t>                                                                                                                     </a:t>
            </a:r>
            <a:r>
              <a:rPr lang="fa-IR" sz="3200" b="1" dirty="0">
                <a:solidFill>
                  <a:srgbClr val="FF0000"/>
                </a:solidFill>
                <a:cs typeface="B Titr" panose="00000700000000000000" pitchFamily="2" charset="-78"/>
              </a:rPr>
              <a:t>بریدو دریدو شکست و ببست            </a:t>
            </a:r>
          </a:p>
          <a:p>
            <a:r>
              <a:rPr lang="fa-IR" sz="3200" b="1" dirty="0">
                <a:cs typeface="B Titr" panose="00000700000000000000" pitchFamily="2" charset="-78"/>
              </a:rPr>
              <a:t>                              </a:t>
            </a:r>
            <a:r>
              <a:rPr lang="fa-IR" sz="3200" b="1" dirty="0" smtClean="0">
                <a:cs typeface="B Titr" panose="00000700000000000000" pitchFamily="2" charset="-78"/>
              </a:rPr>
              <a:t>        </a:t>
            </a:r>
            <a:r>
              <a:rPr lang="fa-IR" sz="3200" b="1" dirty="0">
                <a:cs typeface="B Titr" panose="00000700000000000000" pitchFamily="2" charset="-78"/>
              </a:rPr>
              <a:t>یلان را سر و سینه و پا ودست </a:t>
            </a:r>
          </a:p>
          <a:p>
            <a:endParaRPr lang="fa-IR" sz="3200" b="1" dirty="0">
              <a:cs typeface="B Titr" panose="00000700000000000000" pitchFamily="2" charset="-78"/>
            </a:endParaRPr>
          </a:p>
          <a:p>
            <a:r>
              <a:rPr lang="fa-IR" sz="3200" b="1" dirty="0">
                <a:cs typeface="B Titr" panose="00000700000000000000" pitchFamily="2" charset="-78"/>
              </a:rPr>
              <a:t>                                             </a:t>
            </a:r>
          </a:p>
          <a:p>
            <a:r>
              <a:rPr lang="fa-IR" sz="3200" b="1" dirty="0">
                <a:cs typeface="B Titr" panose="00000700000000000000" pitchFamily="2" charset="-78"/>
              </a:rPr>
              <a:t> چهار جمله وجود دارد چون چهار فعل در آن به کار رفته است.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840EC-866E-4258-937A-F455C078AD0B}" type="slidenum">
              <a:rPr lang="fa-IR"/>
              <a:pPr>
                <a:defRPr/>
              </a:pPr>
              <a:t>3</a:t>
            </a:fld>
            <a:endParaRPr lang="fa-I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681" y="548680"/>
            <a:ext cx="8640638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نکته ی </a:t>
            </a:r>
            <a:r>
              <a:rPr lang="fa-IR" sz="28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طلایی1 </a:t>
            </a:r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: </a:t>
            </a:r>
          </a:p>
          <a:p>
            <a:r>
              <a:rPr lang="fa-IR" sz="2800" b="1" dirty="0">
                <a:cs typeface="B Titr" panose="00000700000000000000" pitchFamily="2" charset="-78"/>
              </a:rPr>
              <a:t>اساس و پایه ی یک جمله فعل است ؛ زیرا فعل معنا و مفهوم جمله را کامل می کند.                        </a:t>
            </a:r>
          </a:p>
          <a:p>
            <a:endParaRPr lang="fa-IR" sz="2800" b="1" dirty="0">
              <a:cs typeface="B Titr" panose="00000700000000000000" pitchFamily="2" charset="-78"/>
            </a:endParaRPr>
          </a:p>
          <a:p>
            <a:r>
              <a:rPr lang="fa-IR" sz="2800" b="1" dirty="0">
                <a:cs typeface="B Titr" panose="00000700000000000000" pitchFamily="2" charset="-78"/>
              </a:rPr>
              <a:t>   هیچ زحمتی بدون پاداش نیست. ( نیست ) </a:t>
            </a:r>
          </a:p>
          <a:p>
            <a:r>
              <a:rPr lang="fa-IR" sz="2800" b="1" dirty="0">
                <a:cs typeface="B Titr" panose="00000700000000000000" pitchFamily="2" charset="-78"/>
              </a:rPr>
              <a:t>  </a:t>
            </a:r>
          </a:p>
          <a:p>
            <a:r>
              <a:rPr lang="fa-IR" sz="2800" b="1" dirty="0">
                <a:cs typeface="B Titr" panose="00000700000000000000" pitchFamily="2" charset="-78"/>
              </a:rPr>
              <a:t>   بیش از همه  ممنون سختی ها باش.( باش )</a:t>
            </a:r>
          </a:p>
          <a:p>
            <a:r>
              <a:rPr lang="fa-IR" sz="28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نکته </a:t>
            </a:r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ی طلایی </a:t>
            </a:r>
            <a:r>
              <a:rPr lang="fa-IR" sz="28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2 </a:t>
            </a:r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:</a:t>
            </a:r>
          </a:p>
          <a:p>
            <a:r>
              <a:rPr lang="fa-IR" sz="2800" b="1" dirty="0">
                <a:cs typeface="B Titr" panose="00000700000000000000" pitchFamily="2" charset="-78"/>
              </a:rPr>
              <a:t>  گاهی یک فعل به تنهایی یک جمله ی کامل است.  </a:t>
            </a:r>
          </a:p>
          <a:p>
            <a:r>
              <a:rPr lang="fa-IR" sz="2800" b="1" dirty="0" smtClean="0">
                <a:cs typeface="B Titr" panose="00000700000000000000" pitchFamily="2" charset="-78"/>
              </a:rPr>
              <a:t>   </a:t>
            </a:r>
            <a:r>
              <a:rPr lang="fa-IR" sz="2800" b="1" dirty="0">
                <a:cs typeface="B Titr" panose="00000700000000000000" pitchFamily="2" charset="-78"/>
              </a:rPr>
              <a:t>مثال  :  </a:t>
            </a:r>
          </a:p>
          <a:p>
            <a:r>
              <a:rPr lang="fa-IR" sz="2400" b="1" dirty="0">
                <a:solidFill>
                  <a:srgbClr val="FF0000"/>
                </a:solidFill>
                <a:cs typeface="B Titr" panose="00000700000000000000" pitchFamily="2" charset="-78"/>
              </a:rPr>
              <a:t>گل لبخندی زد و گفت : " من زیبا هستم  امّا خدا از همه ی گل ها زیبا تر است. </a:t>
            </a:r>
          </a:p>
          <a:p>
            <a:r>
              <a:rPr lang="fa-IR" sz="2800" b="1" dirty="0">
                <a:cs typeface="B Titr" panose="00000700000000000000" pitchFamily="2" charset="-78"/>
              </a:rPr>
              <a:t>     </a:t>
            </a:r>
            <a:r>
              <a:rPr lang="fa-IR" sz="2800" b="1" dirty="0" smtClean="0">
                <a:cs typeface="B Titr" panose="00000700000000000000" pitchFamily="2" charset="-78"/>
              </a:rPr>
              <a:t>             -      -                      -                                                   -</a:t>
            </a:r>
            <a:endParaRPr lang="fa-IR" sz="2800" b="1" dirty="0">
              <a:cs typeface="B Titr" panose="000007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FB336-048B-4D02-BB41-3A1806B5FE3C}" type="slidenum">
              <a:rPr lang="fa-IR"/>
              <a:pPr>
                <a:defRPr/>
              </a:pPr>
              <a:t>4</a:t>
            </a:fld>
            <a:endParaRPr lang="fa-I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5" y="188913"/>
            <a:ext cx="8892034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a-IR" sz="3600" b="1" dirty="0">
                <a:solidFill>
                  <a:srgbClr val="FFFF00"/>
                </a:solidFill>
                <a:cs typeface="B Titr" panose="00000700000000000000" pitchFamily="2" charset="-78"/>
              </a:rPr>
              <a:t>نکته طلایی </a:t>
            </a:r>
            <a:r>
              <a:rPr lang="fa-IR" sz="36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3 </a:t>
            </a:r>
            <a:r>
              <a:rPr lang="fa-IR" sz="3600" b="1" dirty="0">
                <a:solidFill>
                  <a:srgbClr val="FFFF00"/>
                </a:solidFill>
                <a:cs typeface="B Titr" panose="00000700000000000000" pitchFamily="2" charset="-78"/>
              </a:rPr>
              <a:t>:</a:t>
            </a:r>
          </a:p>
          <a:p>
            <a:r>
              <a:rPr lang="fa-IR" sz="3600" b="1" dirty="0">
                <a:cs typeface="B Titr" panose="00000700000000000000" pitchFamily="2" charset="-78"/>
              </a:rPr>
              <a:t> اساس و پایه ی هر جمله فعل است، امّا امکان دارد فعل از جمله حذف شود.                               </a:t>
            </a:r>
          </a:p>
          <a:p>
            <a:r>
              <a:rPr lang="fa-IR" sz="3600" b="1" dirty="0">
                <a:cs typeface="B Titr" panose="00000700000000000000" pitchFamily="2" charset="-78"/>
              </a:rPr>
              <a:t> هرکه </a:t>
            </a:r>
            <a:r>
              <a:rPr lang="fa-IR" sz="3600" b="1" u="sng" dirty="0">
                <a:solidFill>
                  <a:srgbClr val="FF0000"/>
                </a:solidFill>
                <a:cs typeface="B Titr" panose="00000700000000000000" pitchFamily="2" charset="-78"/>
              </a:rPr>
              <a:t>آمد</a:t>
            </a:r>
            <a:r>
              <a:rPr lang="fa-IR" sz="3600" b="1" dirty="0">
                <a:cs typeface="B Titr" panose="00000700000000000000" pitchFamily="2" charset="-78"/>
              </a:rPr>
              <a:t> عمارتی نو </a:t>
            </a:r>
            <a:r>
              <a:rPr lang="fa-IR" sz="3600" b="1" u="sng" dirty="0">
                <a:solidFill>
                  <a:srgbClr val="FF0000"/>
                </a:solidFill>
                <a:cs typeface="B Titr" panose="00000700000000000000" pitchFamily="2" charset="-78"/>
              </a:rPr>
              <a:t>ساخت</a:t>
            </a:r>
            <a:r>
              <a:rPr lang="fa-IR" sz="3600" b="1" dirty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fa-IR" sz="3600" b="1" dirty="0">
                <a:cs typeface="B Titr" panose="00000700000000000000" pitchFamily="2" charset="-78"/>
              </a:rPr>
              <a:t>/</a:t>
            </a:r>
          </a:p>
          <a:p>
            <a:r>
              <a:rPr lang="fa-IR" sz="3600" b="1" dirty="0">
                <a:cs typeface="B Titr" panose="00000700000000000000" pitchFamily="2" charset="-78"/>
              </a:rPr>
              <a:t>                              </a:t>
            </a:r>
            <a:r>
              <a:rPr lang="fa-IR" sz="3600" b="1" u="sng" dirty="0">
                <a:solidFill>
                  <a:srgbClr val="FF0000"/>
                </a:solidFill>
                <a:cs typeface="B Titr" panose="00000700000000000000" pitchFamily="2" charset="-78"/>
              </a:rPr>
              <a:t>رفت</a:t>
            </a:r>
            <a:r>
              <a:rPr lang="fa-IR" sz="3600" b="1" dirty="0">
                <a:cs typeface="B Titr" panose="00000700000000000000" pitchFamily="2" charset="-78"/>
              </a:rPr>
              <a:t> و منزل به دیگری  </a:t>
            </a:r>
            <a:r>
              <a:rPr lang="fa-IR" sz="3600" b="1" u="sng" dirty="0">
                <a:solidFill>
                  <a:srgbClr val="FF0000"/>
                </a:solidFill>
                <a:cs typeface="B Titr" panose="00000700000000000000" pitchFamily="2" charset="-78"/>
              </a:rPr>
              <a:t>پرداخت</a:t>
            </a:r>
          </a:p>
          <a:p>
            <a:r>
              <a:rPr lang="fa-IR" sz="3600" b="1" dirty="0">
                <a:cs typeface="B Titr" panose="00000700000000000000" pitchFamily="2" charset="-78"/>
              </a:rPr>
              <a:t>                                                   </a:t>
            </a:r>
            <a:r>
              <a:rPr lang="fa-IR" sz="3600" b="1" dirty="0" smtClean="0">
                <a:cs typeface="B Titr" panose="00000700000000000000" pitchFamily="2" charset="-78"/>
              </a:rPr>
              <a:t>                                  </a:t>
            </a:r>
            <a:r>
              <a:rPr lang="fa-IR" sz="3600" b="1" dirty="0">
                <a:solidFill>
                  <a:srgbClr val="FFFF00"/>
                </a:solidFill>
                <a:cs typeface="B Titr" panose="00000700000000000000" pitchFamily="2" charset="-78"/>
              </a:rPr>
              <a:t>4جمله</a:t>
            </a:r>
          </a:p>
          <a:p>
            <a:endParaRPr lang="fa-IR" sz="3600" b="1" dirty="0">
              <a:cs typeface="B Titr" panose="00000700000000000000" pitchFamily="2" charset="-78"/>
            </a:endParaRPr>
          </a:p>
          <a:p>
            <a:r>
              <a:rPr lang="fa-IR" sz="3600" b="1" dirty="0">
                <a:cs typeface="B Titr" panose="00000700000000000000" pitchFamily="2" charset="-78"/>
              </a:rPr>
              <a:t> از مکا فات عمل غافل </a:t>
            </a:r>
            <a:r>
              <a:rPr lang="fa-IR" sz="3600" b="1" u="sng" dirty="0">
                <a:solidFill>
                  <a:srgbClr val="FF0000"/>
                </a:solidFill>
                <a:cs typeface="B Titr" panose="00000700000000000000" pitchFamily="2" charset="-78"/>
              </a:rPr>
              <a:t>مشو</a:t>
            </a:r>
            <a:r>
              <a:rPr lang="fa-IR" sz="3600" b="1" dirty="0">
                <a:cs typeface="B Titr" panose="00000700000000000000" pitchFamily="2" charset="-78"/>
              </a:rPr>
              <a:t> / </a:t>
            </a:r>
          </a:p>
          <a:p>
            <a:r>
              <a:rPr lang="fa-IR" sz="3600" b="1" dirty="0">
                <a:cs typeface="B Titr" panose="00000700000000000000" pitchFamily="2" charset="-78"/>
              </a:rPr>
              <a:t>                     گندم از گندم</a:t>
            </a:r>
            <a:r>
              <a:rPr lang="fa-IR" sz="3600" b="1" u="sng" dirty="0">
                <a:cs typeface="B Titr" panose="00000700000000000000" pitchFamily="2" charset="-78"/>
              </a:rPr>
              <a:t> </a:t>
            </a:r>
            <a:r>
              <a:rPr lang="fa-IR" sz="3600" b="1" u="sng" dirty="0">
                <a:solidFill>
                  <a:srgbClr val="FF0000"/>
                </a:solidFill>
                <a:cs typeface="B Titr" panose="00000700000000000000" pitchFamily="2" charset="-78"/>
              </a:rPr>
              <a:t>بروید</a:t>
            </a:r>
            <a:r>
              <a:rPr lang="fa-IR" sz="3600" b="1" u="sng" dirty="0">
                <a:cs typeface="B Titr" panose="00000700000000000000" pitchFamily="2" charset="-78"/>
              </a:rPr>
              <a:t> </a:t>
            </a:r>
            <a:r>
              <a:rPr lang="fa-IR" sz="3600" b="1" dirty="0">
                <a:cs typeface="B Titr" panose="00000700000000000000" pitchFamily="2" charset="-78"/>
              </a:rPr>
              <a:t>جو زجو</a:t>
            </a:r>
            <a:r>
              <a:rPr lang="fa-IR" sz="3600" b="1" u="sng" dirty="0">
                <a:cs typeface="B Titr" panose="00000700000000000000" pitchFamily="2" charset="-78"/>
              </a:rPr>
              <a:t> </a:t>
            </a:r>
          </a:p>
          <a:p>
            <a:r>
              <a:rPr lang="fa-IR" sz="3600" b="1" dirty="0">
                <a:cs typeface="B Titr" panose="00000700000000000000" pitchFamily="2" charset="-78"/>
              </a:rPr>
              <a:t>                                                   </a:t>
            </a:r>
            <a:r>
              <a:rPr lang="fa-IR" sz="3600" b="1" dirty="0" smtClean="0">
                <a:cs typeface="B Titr" panose="00000700000000000000" pitchFamily="2" charset="-78"/>
              </a:rPr>
              <a:t>                            </a:t>
            </a:r>
            <a:r>
              <a:rPr lang="fa-IR" sz="3600" b="1" dirty="0">
                <a:solidFill>
                  <a:srgbClr val="FFFF00"/>
                </a:solidFill>
                <a:cs typeface="B Titr" panose="00000700000000000000" pitchFamily="2" charset="-78"/>
              </a:rPr>
              <a:t>(3جمله)</a:t>
            </a:r>
            <a:endParaRPr lang="en-US" sz="3600" dirty="0">
              <a:solidFill>
                <a:srgbClr val="FFFF00"/>
              </a:solidFill>
              <a:cs typeface="B Titr" panose="00000700000000000000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07D367-5050-47A1-A91B-2399B4CBA25F}" type="slidenum">
              <a:rPr lang="fa-IR"/>
              <a:pPr>
                <a:defRPr/>
              </a:pPr>
              <a:t>5</a:t>
            </a:fld>
            <a:endParaRPr lang="fa-I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7504" y="333375"/>
            <a:ext cx="8964612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نکته طلایی 4 :</a:t>
            </a:r>
          </a:p>
          <a:p>
            <a:endParaRPr lang="fa-IR" sz="2800" b="1" dirty="0">
              <a:cs typeface="B Titr" panose="00000700000000000000" pitchFamily="2" charset="-78"/>
            </a:endParaRPr>
          </a:p>
          <a:p>
            <a:r>
              <a:rPr lang="fa-IR" sz="2800" b="1" dirty="0">
                <a:cs typeface="B Titr" panose="00000700000000000000" pitchFamily="2" charset="-78"/>
              </a:rPr>
              <a:t> گاهی حذف فعل در جمله به خاطرِ جلو گیری از تکرار </a:t>
            </a:r>
            <a:r>
              <a:rPr lang="fa-IR" sz="2800" b="1" dirty="0" smtClean="0">
                <a:cs typeface="B Titr" panose="00000700000000000000" pitchFamily="2" charset="-78"/>
              </a:rPr>
              <a:t>فعل است. </a:t>
            </a:r>
          </a:p>
          <a:p>
            <a:r>
              <a:rPr lang="fa-IR" sz="2800" b="1" dirty="0" smtClean="0">
                <a:cs typeface="B Titr" panose="00000700000000000000" pitchFamily="2" charset="-78"/>
              </a:rPr>
              <a:t>دو نوع حذف داریم :</a:t>
            </a:r>
          </a:p>
          <a:p>
            <a:endParaRPr lang="fa-IR" sz="2800" b="1" dirty="0">
              <a:cs typeface="B Titr" panose="00000700000000000000" pitchFamily="2" charset="-78"/>
            </a:endParaRPr>
          </a:p>
          <a:p>
            <a:r>
              <a:rPr lang="fa-IR" sz="2800" b="1" dirty="0" smtClean="0">
                <a:cs typeface="B Titr" panose="00000700000000000000" pitchFamily="2" charset="-78"/>
              </a:rPr>
              <a:t>1- حذف لفظی                                        2- حذف معنوی</a:t>
            </a:r>
          </a:p>
          <a:p>
            <a:endParaRPr lang="fa-IR" sz="2800" b="1" dirty="0">
              <a:cs typeface="B Titr" panose="00000700000000000000" pitchFamily="2" charset="-78"/>
            </a:endParaRPr>
          </a:p>
          <a:p>
            <a:r>
              <a:rPr lang="fa-IR" sz="2800" b="1" dirty="0" smtClean="0">
                <a:cs typeface="B Titr" panose="00000700000000000000" pitchFamily="2" charset="-78"/>
              </a:rPr>
              <a:t>1- </a:t>
            </a:r>
            <a:r>
              <a:rPr lang="fa-IR" sz="2600" b="1" dirty="0" smtClean="0">
                <a:cs typeface="B Titr" panose="00000700000000000000" pitchFamily="2" charset="-78"/>
              </a:rPr>
              <a:t>اگر فعل به دنبال فعل قبلی حذف شود حذف به قرینه لفظی می گویند.</a:t>
            </a:r>
          </a:p>
          <a:p>
            <a:endParaRPr lang="fa-IR" sz="2800" b="1" dirty="0">
              <a:cs typeface="B Titr" panose="00000700000000000000" pitchFamily="2" charset="-78"/>
            </a:endParaRPr>
          </a:p>
          <a:p>
            <a:r>
              <a:rPr lang="fa-IR" sz="2800" b="1" dirty="0" smtClean="0">
                <a:cs typeface="B Titr" panose="00000700000000000000" pitchFamily="2" charset="-78"/>
              </a:rPr>
              <a:t>                       </a:t>
            </a:r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مثال : عمر برف است و آفتاب تموز. </a:t>
            </a:r>
            <a:endParaRPr lang="fa-IR" sz="2800" b="1" dirty="0" smtClean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                                  </a:t>
            </a:r>
            <a:r>
              <a:rPr lang="fa-IR" sz="28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عمر </a:t>
            </a:r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برف است و آفتاب </a:t>
            </a:r>
            <a:r>
              <a:rPr lang="fa-IR" sz="28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تموزاست. </a:t>
            </a:r>
            <a:endParaRPr lang="fa-IR" sz="2800" b="1" dirty="0">
              <a:solidFill>
                <a:srgbClr val="FFFF00"/>
              </a:solidFill>
              <a:cs typeface="B Titr" panose="00000700000000000000" pitchFamily="2" charset="-78"/>
            </a:endParaRPr>
          </a:p>
          <a:p>
            <a:endParaRPr lang="fa-IR" sz="2800" b="1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                                                          (  آفتاب تموز : آفتاب تابستان 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pPr>
              <a:defRPr/>
            </a:pPr>
            <a:fld id="{62F502D1-D5BA-4E78-A1C8-D682C770C71E}" type="slidenum">
              <a:rPr lang="fa-IR"/>
              <a:pPr>
                <a:defRPr/>
              </a:pPr>
              <a:t>6</a:t>
            </a:fld>
            <a:endParaRPr lang="fa-I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50825" y="260350"/>
            <a:ext cx="860583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a-IR" sz="3200" b="1" dirty="0" smtClean="0">
                <a:solidFill>
                  <a:srgbClr val="FFFF00"/>
                </a:solidFill>
                <a:cs typeface="B Titr" panose="00000700000000000000" pitchFamily="2" charset="-78"/>
              </a:rPr>
              <a:t>نکته </a:t>
            </a:r>
            <a:r>
              <a:rPr lang="fa-IR" sz="3200" b="1" dirty="0">
                <a:solidFill>
                  <a:srgbClr val="FFFF00"/>
                </a:solidFill>
                <a:cs typeface="B Titr" panose="00000700000000000000" pitchFamily="2" charset="-78"/>
              </a:rPr>
              <a:t>طلایی 5 : </a:t>
            </a:r>
          </a:p>
          <a:p>
            <a:r>
              <a:rPr lang="fa-IR" sz="3200" b="1" dirty="0">
                <a:cs typeface="B Titr" panose="00000700000000000000" pitchFamily="2" charset="-78"/>
              </a:rPr>
              <a:t> گاهی در ظاهرِ جمله  هیچ فعلی دیده نمی شود امّا از راهِ معنا می توان به وجود فعل پی برد. </a:t>
            </a:r>
          </a:p>
          <a:p>
            <a:r>
              <a:rPr lang="fa-IR" sz="3200" b="1" dirty="0">
                <a:cs typeface="B Titr" panose="00000700000000000000" pitchFamily="2" charset="-78"/>
              </a:rPr>
              <a:t>به  این نوع از حذفِ فعل ، حذف به </a:t>
            </a:r>
            <a:r>
              <a:rPr lang="fa-IR" sz="3200" b="1" dirty="0" smtClean="0">
                <a:cs typeface="B Titr" panose="00000700000000000000" pitchFamily="2" charset="-78"/>
              </a:rPr>
              <a:t>قرینه ی </a:t>
            </a:r>
            <a:r>
              <a:rPr lang="fa-IR" sz="3200" b="1" dirty="0">
                <a:cs typeface="B Titr" panose="00000700000000000000" pitchFamily="2" charset="-78"/>
              </a:rPr>
              <a:t>معنوی گویند. </a:t>
            </a:r>
          </a:p>
          <a:p>
            <a:endParaRPr lang="fa-IR" sz="3200" b="1" dirty="0">
              <a:cs typeface="B Titr" panose="00000700000000000000" pitchFamily="2" charset="-78"/>
            </a:endParaRPr>
          </a:p>
          <a:p>
            <a:r>
              <a:rPr lang="fa-IR" sz="3200" b="1" dirty="0">
                <a:cs typeface="B Titr" panose="00000700000000000000" pitchFamily="2" charset="-78"/>
              </a:rPr>
              <a:t>     مثال :</a:t>
            </a:r>
          </a:p>
          <a:p>
            <a:r>
              <a:rPr lang="fa-IR" sz="3200" b="1" dirty="0">
                <a:cs typeface="B Titr" panose="00000700000000000000" pitchFamily="2" charset="-78"/>
              </a:rPr>
              <a:t> </a:t>
            </a:r>
            <a:r>
              <a:rPr lang="fa-IR" sz="3200" b="1" dirty="0">
                <a:solidFill>
                  <a:srgbClr val="FF0000"/>
                </a:solidFill>
                <a:cs typeface="B Titr" panose="00000700000000000000" pitchFamily="2" charset="-78"/>
              </a:rPr>
              <a:t>هرکه بامش </a:t>
            </a:r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بیش(</a:t>
            </a:r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است</a:t>
            </a:r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) </a:t>
            </a:r>
            <a:r>
              <a:rPr lang="fa-IR" sz="3200" b="1" dirty="0">
                <a:solidFill>
                  <a:srgbClr val="FF0000"/>
                </a:solidFill>
                <a:cs typeface="B Titr" panose="00000700000000000000" pitchFamily="2" charset="-78"/>
              </a:rPr>
              <a:t>، برفش بیش </a:t>
            </a:r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تر(</a:t>
            </a:r>
            <a:r>
              <a:rPr lang="fa-IR" sz="32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است</a:t>
            </a:r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)    </a:t>
            </a:r>
            <a:r>
              <a:rPr lang="fa-IR" sz="3200" b="1" dirty="0">
                <a:solidFill>
                  <a:srgbClr val="FF0000"/>
                </a:solidFill>
                <a:cs typeface="B Titr" panose="00000700000000000000" pitchFamily="2" charset="-78"/>
              </a:rPr>
              <a:t>( 2 جمله ) </a:t>
            </a:r>
          </a:p>
          <a:p>
            <a:r>
              <a:rPr lang="fa-IR" sz="3200" b="1" dirty="0">
                <a:cs typeface="B Titr" panose="00000700000000000000" pitchFamily="2" charset="-78"/>
              </a:rPr>
              <a:t>                                            فعل است حذف شده است.  </a:t>
            </a:r>
          </a:p>
          <a:p>
            <a:r>
              <a:rPr lang="fa-IR" sz="3200" b="1" dirty="0" smtClean="0">
                <a:cs typeface="B Titr" panose="00000700000000000000" pitchFamily="2" charset="-78"/>
              </a:rPr>
              <a:t> </a:t>
            </a:r>
            <a:r>
              <a:rPr lang="fa-IR" sz="3200" b="1" dirty="0">
                <a:cs typeface="B Titr" panose="00000700000000000000" pitchFamily="2" charset="-78"/>
              </a:rPr>
              <a:t>مثال : </a:t>
            </a:r>
          </a:p>
          <a:p>
            <a:r>
              <a:rPr lang="fa-IR" sz="3200" b="1" dirty="0">
                <a:cs typeface="B Titr" panose="00000700000000000000" pitchFamily="2" charset="-78"/>
              </a:rPr>
              <a:t>           </a:t>
            </a:r>
            <a:r>
              <a:rPr lang="fa-IR" sz="3200" b="1" dirty="0">
                <a:solidFill>
                  <a:srgbClr val="FF0000"/>
                </a:solidFill>
                <a:cs typeface="B Titr" panose="00000700000000000000" pitchFamily="2" charset="-78"/>
              </a:rPr>
              <a:t>هرچه ارزان تر ، </a:t>
            </a:r>
            <a:r>
              <a:rPr lang="fa-IR" sz="32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بهتر      </a:t>
            </a:r>
            <a:r>
              <a:rPr lang="fa-IR" sz="3200" b="1" dirty="0">
                <a:solidFill>
                  <a:srgbClr val="FF0000"/>
                </a:solidFill>
                <a:cs typeface="B Titr" panose="00000700000000000000" pitchFamily="2" charset="-78"/>
              </a:rPr>
              <a:t>( 2 جمله ) </a:t>
            </a:r>
          </a:p>
          <a:p>
            <a:r>
              <a:rPr lang="fa-IR" sz="3200" b="1" dirty="0">
                <a:cs typeface="B Titr" panose="00000700000000000000" pitchFamily="2" charset="-78"/>
              </a:rPr>
              <a:t>                                                فعل است حذف شده است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F0F46-D637-4043-B10D-7CE4FB775EEE}" type="slidenum">
              <a:rPr lang="fa-IR"/>
              <a:pPr>
                <a:defRPr/>
              </a:pPr>
              <a:t>7</a:t>
            </a:fld>
            <a:endParaRPr lang="fa-I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07950" y="188913"/>
            <a:ext cx="8928546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a-IR" sz="3600" b="1" dirty="0">
                <a:cs typeface="B Titr" panose="00000700000000000000" pitchFamily="2" charset="-78"/>
              </a:rPr>
              <a:t> </a:t>
            </a:r>
            <a:r>
              <a:rPr lang="fa-IR" sz="3600" b="1" dirty="0">
                <a:solidFill>
                  <a:srgbClr val="FFFF00"/>
                </a:solidFill>
                <a:cs typeface="B Titr" panose="00000700000000000000" pitchFamily="2" charset="-78"/>
              </a:rPr>
              <a:t>نکته طلایی 6 : </a:t>
            </a:r>
          </a:p>
          <a:p>
            <a:r>
              <a:rPr lang="fa-IR" sz="3600" b="1" dirty="0">
                <a:cs typeface="B Titr" panose="00000700000000000000" pitchFamily="2" charset="-78"/>
              </a:rPr>
              <a:t> در شمارش جمله ها ، شبه جمله ها در نظر بگیریم.  </a:t>
            </a:r>
          </a:p>
          <a:p>
            <a:endParaRPr lang="fa-IR" sz="3600" b="1" dirty="0">
              <a:cs typeface="B Titr" panose="00000700000000000000" pitchFamily="2" charset="-78"/>
            </a:endParaRPr>
          </a:p>
          <a:p>
            <a:r>
              <a:rPr lang="fa-IR" sz="3600" b="1" dirty="0">
                <a:cs typeface="B Titr" panose="00000700000000000000" pitchFamily="2" charset="-78"/>
              </a:rPr>
              <a:t>  </a:t>
            </a:r>
            <a:r>
              <a:rPr lang="fa-IR" sz="3600" b="1" dirty="0">
                <a:solidFill>
                  <a:srgbClr val="FFFF00"/>
                </a:solidFill>
                <a:cs typeface="B Titr" panose="00000700000000000000" pitchFamily="2" charset="-78"/>
              </a:rPr>
              <a:t>نکته طلایی 7 :</a:t>
            </a:r>
          </a:p>
          <a:p>
            <a:r>
              <a:rPr lang="fa-IR" sz="3600" b="1" dirty="0">
                <a:cs typeface="B Titr" panose="00000700000000000000" pitchFamily="2" charset="-78"/>
              </a:rPr>
              <a:t> شبه جمله ها واژه ایی هستند که ظاهر جمله را ندارندولی معنا و گستردگی جمله را دارند.             </a:t>
            </a:r>
          </a:p>
          <a:p>
            <a:endParaRPr lang="fa-IR" sz="3600" b="1" dirty="0">
              <a:cs typeface="B Titr" panose="00000700000000000000" pitchFamily="2" charset="-78"/>
            </a:endParaRPr>
          </a:p>
          <a:p>
            <a:r>
              <a:rPr lang="fa-IR" sz="3600" b="1" dirty="0">
                <a:cs typeface="B Titr" panose="00000700000000000000" pitchFamily="2" charset="-78"/>
              </a:rPr>
              <a:t>شبه جمله ها به دو دسته تقسیم می شوند.     </a:t>
            </a:r>
          </a:p>
          <a:p>
            <a:r>
              <a:rPr lang="fa-IR" sz="3600" b="1" dirty="0">
                <a:cs typeface="B Titr" panose="00000700000000000000" pitchFamily="2" charset="-78"/>
              </a:rPr>
              <a:t>      الف – منادا                     ب – صوت</a:t>
            </a:r>
          </a:p>
          <a:p>
            <a:endParaRPr lang="fa-IR" sz="3600" b="1" dirty="0">
              <a:cs typeface="B Titr" panose="00000700000000000000" pitchFamily="2" charset="-78"/>
            </a:endParaRPr>
          </a:p>
          <a:p>
            <a:r>
              <a:rPr lang="fa-IR" sz="3600" b="1" dirty="0">
                <a:cs typeface="B Titr" panose="00000700000000000000" pitchFamily="2" charset="-78"/>
              </a:rPr>
              <a:t>   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5711F-DC93-427C-B644-EAAE6F2F4A99}" type="slidenum">
              <a:rPr lang="fa-IR"/>
              <a:pPr>
                <a:defRPr/>
              </a:pPr>
              <a:t>8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23528" y="178867"/>
            <a:ext cx="8712968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نکته طلایی8: </a:t>
            </a:r>
          </a:p>
          <a:p>
            <a:r>
              <a:rPr lang="fa-IR" sz="2800" b="1" dirty="0">
                <a:cs typeface="B Titr" panose="00000700000000000000" pitchFamily="2" charset="-78"/>
              </a:rPr>
              <a:t> هرگاه کسی یا چیزی را با آهنگی خاص مورد مخاطب قرار دهیم ، </a:t>
            </a:r>
          </a:p>
          <a:p>
            <a:r>
              <a:rPr lang="fa-IR" sz="2800" b="1" dirty="0">
                <a:cs typeface="B Titr" panose="00000700000000000000" pitchFamily="2" charset="-78"/>
              </a:rPr>
              <a:t>به آن منادا گویند.                       </a:t>
            </a:r>
          </a:p>
          <a:p>
            <a:endParaRPr lang="fa-IR" sz="2800" b="1" dirty="0">
              <a:cs typeface="B Titr" panose="00000700000000000000" pitchFamily="2" charset="-78"/>
            </a:endParaRPr>
          </a:p>
          <a:p>
            <a:r>
              <a:rPr lang="fa-IR" sz="2800" b="1" dirty="0">
                <a:cs typeface="B Titr" panose="00000700000000000000" pitchFamily="2" charset="-78"/>
              </a:rPr>
              <a:t>    مثال : </a:t>
            </a:r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سعدیا</a:t>
            </a:r>
            <a:r>
              <a:rPr lang="fa-IR" sz="2800" b="1" dirty="0">
                <a:solidFill>
                  <a:srgbClr val="0070C0"/>
                </a:solidFill>
                <a:cs typeface="B Titr" panose="00000700000000000000" pitchFamily="2" charset="-78"/>
              </a:rPr>
              <a:t>، مرد نکو نام نمیرد هرگز /</a:t>
            </a:r>
          </a:p>
          <a:p>
            <a:r>
              <a:rPr lang="fa-IR" sz="2800" b="1" dirty="0">
                <a:solidFill>
                  <a:srgbClr val="0070C0"/>
                </a:solidFill>
                <a:cs typeface="B Titr" panose="00000700000000000000" pitchFamily="2" charset="-78"/>
              </a:rPr>
              <a:t>                        </a:t>
            </a:r>
            <a:r>
              <a:rPr lang="fa-IR" sz="2800" b="1" dirty="0" smtClean="0">
                <a:solidFill>
                  <a:srgbClr val="0070C0"/>
                </a:solidFill>
                <a:cs typeface="B Titr" panose="00000700000000000000" pitchFamily="2" charset="-78"/>
              </a:rPr>
              <a:t>     </a:t>
            </a:r>
            <a:r>
              <a:rPr lang="fa-IR" sz="2800" b="1" dirty="0">
                <a:solidFill>
                  <a:srgbClr val="0070C0"/>
                </a:solidFill>
                <a:cs typeface="B Titr" panose="00000700000000000000" pitchFamily="2" charset="-78"/>
              </a:rPr>
              <a:t>مرده آن است که نامش به نکویی نبرند. </a:t>
            </a:r>
            <a:r>
              <a:rPr lang="fa-IR" sz="2800" b="1" dirty="0">
                <a:cs typeface="B Titr" panose="00000700000000000000" pitchFamily="2" charset="-78"/>
              </a:rPr>
              <a:t>( 4 جمله )</a:t>
            </a:r>
          </a:p>
          <a:p>
            <a:endParaRPr lang="fa-IR" sz="2800" b="1" dirty="0">
              <a:cs typeface="B Titr" panose="00000700000000000000" pitchFamily="2" charset="-78"/>
            </a:endParaRPr>
          </a:p>
          <a:p>
            <a:r>
              <a:rPr lang="fa-IR" sz="2800" b="1" dirty="0">
                <a:solidFill>
                  <a:srgbClr val="FFFF00"/>
                </a:solidFill>
                <a:cs typeface="B Titr" panose="00000700000000000000" pitchFamily="2" charset="-78"/>
              </a:rPr>
              <a:t>نکته طلایی 9: </a:t>
            </a:r>
          </a:p>
          <a:p>
            <a:r>
              <a:rPr lang="fa-IR" sz="2800" b="1" dirty="0">
                <a:cs typeface="B Titr" panose="00000700000000000000" pitchFamily="2" charset="-78"/>
              </a:rPr>
              <a:t>منادا معمولاً با حروف ندا همراه است. ( ای ، یا ، آی ، الف ) </a:t>
            </a:r>
          </a:p>
          <a:p>
            <a:endParaRPr lang="fa-IR" sz="2800" b="1" dirty="0">
              <a:cs typeface="B Titr" panose="00000700000000000000" pitchFamily="2" charset="-78"/>
            </a:endParaRPr>
          </a:p>
          <a:p>
            <a:r>
              <a:rPr lang="fa-IR" sz="2800" b="1" dirty="0">
                <a:cs typeface="B Titr" panose="00000700000000000000" pitchFamily="2" charset="-78"/>
              </a:rPr>
              <a:t>  مثال: </a:t>
            </a:r>
          </a:p>
          <a:p>
            <a:r>
              <a:rPr lang="fa-IR" sz="2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 ای </a:t>
            </a:r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ایران </a:t>
            </a:r>
            <a:r>
              <a:rPr lang="fa-IR" sz="2800" b="1" dirty="0">
                <a:solidFill>
                  <a:srgbClr val="0070C0"/>
                </a:solidFill>
                <a:cs typeface="B Titr" panose="00000700000000000000" pitchFamily="2" charset="-78"/>
              </a:rPr>
              <a:t>، دوستت دارم .    </a:t>
            </a:r>
          </a:p>
          <a:p>
            <a:r>
              <a:rPr lang="fa-IR" sz="2800" b="1" dirty="0">
                <a:solidFill>
                  <a:srgbClr val="0070C0"/>
                </a:solidFill>
                <a:cs typeface="B Titr" panose="00000700000000000000" pitchFamily="2" charset="-78"/>
              </a:rPr>
              <a:t>                  </a:t>
            </a:r>
          </a:p>
          <a:p>
            <a:r>
              <a:rPr lang="fa-IR" sz="2800" b="1" dirty="0">
                <a:solidFill>
                  <a:srgbClr val="0070C0"/>
                </a:solidFill>
                <a:cs typeface="B Titr" panose="00000700000000000000" pitchFamily="2" charset="-78"/>
              </a:rPr>
              <a:t> </a:t>
            </a:r>
            <a:r>
              <a:rPr lang="fa-IR" sz="2800" b="1" dirty="0">
                <a:solidFill>
                  <a:srgbClr val="FF0000"/>
                </a:solidFill>
                <a:cs typeface="B Titr" panose="00000700000000000000" pitchFamily="2" charset="-78"/>
              </a:rPr>
              <a:t>خدایا</a:t>
            </a:r>
            <a:r>
              <a:rPr lang="fa-IR" sz="2800" b="1" dirty="0">
                <a:solidFill>
                  <a:srgbClr val="0070C0"/>
                </a:solidFill>
                <a:cs typeface="B Titr" panose="00000700000000000000" pitchFamily="2" charset="-78"/>
              </a:rPr>
              <a:t>، مرا در زندگی موفّق بگردان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/>
              <a:t>آموزش شمارش تعداد جمله - مدرس :مسعود پادری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6F44D-287F-4CC4-976E-C7640104CC92}" type="slidenum">
              <a:rPr lang="fa-IR"/>
              <a:pPr>
                <a:defRPr/>
              </a:pPr>
              <a:t>9</a:t>
            </a:fld>
            <a:endParaRPr lang="fa-IR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2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2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2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theme/theme1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آموزش شمارش تعداد جمله</Template>
  <TotalTime>66</TotalTime>
  <Words>1199</Words>
  <Application>Microsoft Office PowerPoint</Application>
  <PresentationFormat>On-screen Show (4:3)</PresentationFormat>
  <Paragraphs>192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AngsanaUPC</vt:lpstr>
      <vt:lpstr>Arial</vt:lpstr>
      <vt:lpstr>B Titr</vt:lpstr>
      <vt:lpstr>Calibri</vt:lpstr>
      <vt:lpstr>IranNastaliq</vt:lpstr>
      <vt:lpstr>Times New Roman</vt:lpstr>
      <vt:lpstr>Presentation1</vt:lpstr>
      <vt:lpstr>آموزش شمارش تعداد جمله درمتن یا شعر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آموزش شمارش تعداد جمله درمتن یا شعر</dc:title>
  <dc:creator>BAB</dc:creator>
  <cp:lastModifiedBy>baba</cp:lastModifiedBy>
  <cp:revision>16</cp:revision>
  <dcterms:created xsi:type="dcterms:W3CDTF">2014-12-26T14:14:05Z</dcterms:created>
  <dcterms:modified xsi:type="dcterms:W3CDTF">2016-01-28T03:40:21Z</dcterms:modified>
</cp:coreProperties>
</file>