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72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l+ig8iPGnuuNBQhjvXB/A==" hashData="C9ihx1Fg1wwvYInaN2Qo8rfPCsFaOdIef1u1QOZRp906aXzh5aBBGKoyuPJZHsQhCvuVIub34hCA1nvj0+UR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9E68AA-1426-4951-B1A2-F0992E9D68E0}" type="datetimeFigureOut">
              <a:rPr lang="fa-IR" smtClean="0"/>
              <a:t>03/28/1437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8C740C-FE47-4131-9ABE-820B998A02E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63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740C-FE47-4131-9ABE-820B998A02EE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06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02838"/>
            <a:ext cx="7086600" cy="1520913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26834"/>
            <a:ext cx="7086600" cy="5715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595273"/>
            <a:ext cx="2183130" cy="312202"/>
          </a:xfrm>
        </p:spPr>
        <p:txBody>
          <a:bodyPr/>
          <a:lstStyle/>
          <a:p>
            <a:fld id="{777ACC0B-F851-45F5-BE8B-8B5AC449ECC7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603205"/>
            <a:ext cx="4800600" cy="304271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192389"/>
            <a:ext cx="2057400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914467"/>
            <a:ext cx="8116526" cy="6827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84533"/>
            <a:ext cx="8116380" cy="28984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597263"/>
            <a:ext cx="8115300" cy="584974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F472-DBCC-4F33-AB86-BAF115E16D65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6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27944"/>
            <a:ext cx="8115300" cy="2335389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945"/>
            <a:ext cx="7597887" cy="83255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AB17FB52-D0A7-4625-AE27-1AF8C6CA443C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1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627944"/>
            <a:ext cx="7613650" cy="2170413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804631"/>
            <a:ext cx="7194552" cy="37036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299886"/>
            <a:ext cx="7613650" cy="56655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87D799E2-1520-4F07-8814-F1BDEF977B89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7778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2510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7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937251"/>
            <a:ext cx="7609640" cy="20931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263"/>
            <a:ext cx="7608491" cy="83323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5736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DDB7DBE9-77A8-47B6-833F-CFBC7ED78D96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5736"/>
            <a:ext cx="5243619" cy="304271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1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8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35067"/>
            <a:ext cx="2592324" cy="51443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834444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420056"/>
            <a:ext cx="2592324" cy="27621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827388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136D-1B35-4341-ACD1-31BAD5135AA7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2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492500"/>
            <a:ext cx="2588687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968500"/>
            <a:ext cx="2588687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061470"/>
            <a:ext cx="2588687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492500"/>
            <a:ext cx="2586701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968500"/>
            <a:ext cx="2586702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061469"/>
            <a:ext cx="2586701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492500"/>
            <a:ext cx="2592352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968500"/>
            <a:ext cx="2585909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061468"/>
            <a:ext cx="2589334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592-8936-4AA5-B15E-E5515F29EAE2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2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28799"/>
            <a:ext cx="8115300" cy="3353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30A7-DE44-4848-A7B0-1B800B29CE0C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20889"/>
            <a:ext cx="1543050" cy="32526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620890"/>
            <a:ext cx="6153151" cy="32526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6618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959727C9-BFED-4FA8-864F-E684879937CA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0"/>
            <a:ext cx="5243619" cy="304271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4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71E-BE4F-45B1-BD01-1458BDCDF404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27945"/>
            <a:ext cx="8115299" cy="2334946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034771"/>
            <a:ext cx="7867650" cy="79639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7329E60A-0E8B-4A4B-BEDB-7F2A31821504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1"/>
            <a:ext cx="5243619" cy="303388"/>
          </a:xfrm>
        </p:spPr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4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799"/>
            <a:ext cx="4000500" cy="3353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799"/>
            <a:ext cx="4000500" cy="3353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EC9C-77A5-48CD-A17C-A929213D6886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635000"/>
            <a:ext cx="645795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819835"/>
            <a:ext cx="3809993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610555"/>
            <a:ext cx="3983831" cy="25716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19835"/>
            <a:ext cx="3829050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0555"/>
            <a:ext cx="4000500" cy="25716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6C6-CFE9-4629-ACD9-FDE9F5EB4DF2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6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C84-03B5-4B26-B0B3-55AC7927E4E4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29B-64DD-4BF2-A966-FBB305F31F88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7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308610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622299"/>
            <a:ext cx="4882964" cy="4559938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308610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B613-152E-4A47-A1FD-E938EF23D5E0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515493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626034"/>
            <a:ext cx="2733722" cy="455620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515493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877D-D13E-4096-833C-AA9D03B8965A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1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12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636978"/>
            <a:ext cx="6457950" cy="1077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28800"/>
            <a:ext cx="8115300" cy="335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5296959"/>
            <a:ext cx="218313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4007-7B7F-4F8A-B35E-7ADEF8C29689}" type="datetime1">
              <a:rPr lang="en-US" smtClean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296538"/>
            <a:ext cx="58293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175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5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575525"/>
            <a:ext cx="7086600" cy="3030468"/>
          </a:xfrm>
        </p:spPr>
        <p:txBody>
          <a:bodyPr>
            <a:noAutofit/>
          </a:bodyPr>
          <a:lstStyle/>
          <a:p>
            <a:pPr algn="ctr"/>
            <a:r>
              <a:rPr lang="fa-IR" sz="2700" b="1" dirty="0">
                <a:solidFill>
                  <a:srgbClr val="FF0000"/>
                </a:solidFill>
                <a:cs typeface="B Titr" panose="00000700000000000000" pitchFamily="2" charset="-78"/>
              </a:rPr>
              <a:t>بــــــــسم اللّه الــــــــــرحمن الـــــــرحيم</a:t>
            </a:r>
            <a:r>
              <a:rPr lang="fa-IR" sz="2700" dirty="0">
                <a:solidFill>
                  <a:schemeClr val="accent2"/>
                </a:solidFill>
              </a:rPr>
              <a:t/>
            </a:r>
            <a:br>
              <a:rPr lang="fa-IR" sz="2700" dirty="0">
                <a:solidFill>
                  <a:schemeClr val="accent2"/>
                </a:solidFill>
              </a:rPr>
            </a:br>
            <a:r>
              <a:rPr lang="fa-IR" sz="2700" dirty="0">
                <a:solidFill>
                  <a:schemeClr val="accent2"/>
                </a:solidFill>
              </a:rPr>
              <a:t/>
            </a:r>
            <a:br>
              <a:rPr lang="fa-IR" sz="2700" dirty="0">
                <a:solidFill>
                  <a:schemeClr val="accent2"/>
                </a:solidFill>
              </a:rPr>
            </a:br>
            <a:r>
              <a:rPr lang="fa-IR" sz="2700" dirty="0">
                <a:solidFill>
                  <a:schemeClr val="accent2"/>
                </a:solidFill>
              </a:rPr>
              <a:t/>
            </a:r>
            <a:br>
              <a:rPr lang="fa-IR" sz="2700" dirty="0">
                <a:solidFill>
                  <a:schemeClr val="accent2"/>
                </a:solidFill>
              </a:rPr>
            </a:br>
            <a:r>
              <a:rPr lang="fa-IR" sz="4000" dirty="0">
                <a:solidFill>
                  <a:srgbClr val="FFFF00"/>
                </a:solidFill>
                <a:cs typeface="B Jadid" panose="00000700000000000000" pitchFamily="2" charset="-78"/>
              </a:rPr>
              <a:t>اصطلاحات ادبی</a:t>
            </a:r>
            <a:r>
              <a:rPr lang="fa-IR" sz="2700" dirty="0">
                <a:solidFill>
                  <a:srgbClr val="FFFF00"/>
                </a:solidFill>
                <a:cs typeface="B Jadid" panose="00000700000000000000" pitchFamily="2" charset="-78"/>
              </a:rPr>
              <a:t/>
            </a:r>
            <a:br>
              <a:rPr lang="fa-IR" sz="2700" dirty="0">
                <a:solidFill>
                  <a:srgbClr val="FFFF00"/>
                </a:solidFill>
                <a:cs typeface="B Jadid" panose="00000700000000000000" pitchFamily="2" charset="-78"/>
              </a:rPr>
            </a:br>
            <a:r>
              <a:rPr lang="fa-IR" sz="2700" dirty="0">
                <a:cs typeface="B Jadid" pitchFamily="2" charset="-78"/>
              </a:rPr>
              <a:t>	</a:t>
            </a:r>
            <a:br>
              <a:rPr lang="fa-IR" sz="2700" dirty="0">
                <a:cs typeface="B Jadid" pitchFamily="2" charset="-78"/>
              </a:rPr>
            </a:br>
            <a:endParaRPr lang="fa-IR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08835"/>
            <a:ext cx="7086600" cy="65933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a-IR" sz="4500" dirty="0">
                <a:solidFill>
                  <a:schemeClr val="accent2"/>
                </a:solidFill>
                <a:cs typeface="B Homa" panose="00000400000000000000" pitchFamily="2" charset="-78"/>
              </a:rPr>
              <a:t>تهيّه و تنظيم :  </a:t>
            </a:r>
            <a:r>
              <a:rPr lang="fa-IR" sz="4500" dirty="0">
                <a:solidFill>
                  <a:srgbClr val="FFFF00"/>
                </a:solidFill>
                <a:cs typeface="B Homa" panose="00000400000000000000" pitchFamily="2" charset="-78"/>
              </a:rPr>
              <a:t>مسعود پادری</a:t>
            </a:r>
            <a:endParaRPr lang="en-US" sz="4500" dirty="0">
              <a:solidFill>
                <a:srgbClr val="FFFF00"/>
              </a:solidFill>
              <a:cs typeface="B Homa" panose="00000400000000000000" pitchFamily="2" charset="-78"/>
            </a:endParaRPr>
          </a:p>
          <a:p>
            <a:pPr algn="ctr"/>
            <a:endParaRPr lang="fa-IR" sz="4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8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392" y="457712"/>
            <a:ext cx="4161717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1- در كدام گزينه رديف وجود دارد؟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365" y="1344452"/>
            <a:ext cx="8778241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1) اي خدا اي فضل تو حاجـت روا//    بـا تو ياد هيـچ كـس نبـود روا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2) خـرامـان بشد سـوي آب روان//     چنان چون شـد بـاز جـويد روان</a:t>
            </a:r>
          </a:p>
          <a:p>
            <a:pPr algn="r"/>
            <a:endParaRPr lang="fa-IR" sz="2400" dirty="0">
              <a:solidFill>
                <a:schemeClr val="accent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3)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چو بشنيد رستم، سرش خيره گشت//     جهان پيش چشم اندرش تيره گشت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4)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مي‌گفت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، گرفتـه حـلقـه در بـر//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كامـروز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مـنم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چو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حـلقـه بـر در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4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6318" y="584101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2-در کدام گزینه ردیف وجود دارد؟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76" y="1743272"/>
            <a:ext cx="8907332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 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1) اشکم ولی به پای عزیزان چکیده ام      خارم ولی به سایه ی گل آرمیده ام</a:t>
            </a:r>
          </a:p>
          <a:p>
            <a:pPr algn="r"/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  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2) بامدادی که تفاوت نکند لیل و نهار       خوش بود دامن صحرا و تماشای بهار</a:t>
            </a: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   3) بشنو از نی چون حکایت می‌کند          از جدایی ها شکایت می‌کند</a:t>
            </a:r>
          </a:p>
          <a:p>
            <a:pPr algn="r"/>
            <a:endParaRPr lang="fa-IR" sz="2400" dirty="0">
              <a:solidFill>
                <a:schemeClr val="accent6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  4) ز نادان بنالد دل سنگ و کوه          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ازیرا ندارد بَر کس شکوه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1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" y="1574495"/>
            <a:ext cx="8788613" cy="30162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۱ ) باد بهاری وزید از طرف مرغزار      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باز به گردون رسید،ناله ی هر مرغ زار</a:t>
            </a:r>
          </a:p>
          <a:p>
            <a:pPr algn="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۲)خیزوغنیمت شمار،جنبش بادربیع      </a:t>
            </a:r>
            <a:r>
              <a:rPr lang="fa-IR" sz="2400" dirty="0" smtClean="0">
                <a:cs typeface="B Titr" panose="00000700000000000000" pitchFamily="2" charset="-78"/>
              </a:rPr>
              <a:t>    </a:t>
            </a:r>
            <a:r>
              <a:rPr lang="fa-IR" sz="2400" dirty="0">
                <a:cs typeface="B Titr" panose="00000700000000000000" pitchFamily="2" charset="-78"/>
              </a:rPr>
              <a:t>ناله ی موزون مرغ،بوی خوش لاله زار</a:t>
            </a:r>
          </a:p>
          <a:p>
            <a:pPr algn="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200" dirty="0">
                <a:solidFill>
                  <a:srgbClr val="FFFF00"/>
                </a:solidFill>
                <a:cs typeface="B Titr" panose="00000700000000000000" pitchFamily="2" charset="-78"/>
              </a:rPr>
              <a:t>۳ ) هرگل وبرگی که هست،یادخدامی کند  </a:t>
            </a:r>
            <a:r>
              <a:rPr lang="fa-IR" sz="22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بلبل </a:t>
            </a:r>
            <a:r>
              <a:rPr lang="fa-IR" sz="2200" dirty="0">
                <a:solidFill>
                  <a:srgbClr val="FFFF00"/>
                </a:solidFill>
                <a:cs typeface="B Titr" panose="00000700000000000000" pitchFamily="2" charset="-78"/>
              </a:rPr>
              <a:t>و قمری چه خواند؟یاد خداوندگار</a:t>
            </a:r>
          </a:p>
          <a:p>
            <a:pPr algn="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FFC000"/>
                </a:solidFill>
                <a:cs typeface="B Titr" panose="00000700000000000000" pitchFamily="2" charset="-78"/>
              </a:rPr>
              <a:t>۴ ) </a:t>
            </a:r>
            <a:r>
              <a:rPr lang="fa-IR" sz="2400" b="1" dirty="0">
                <a:solidFill>
                  <a:srgbClr val="FFC000"/>
                </a:solidFill>
                <a:cs typeface="B Titr" panose="00000700000000000000" pitchFamily="2" charset="-78"/>
              </a:rPr>
              <a:t>بیش از این </a:t>
            </a:r>
            <a:r>
              <a:rPr lang="fa-IR" sz="24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اندیشه ی </a:t>
            </a:r>
            <a:r>
              <a:rPr lang="fa-IR" sz="2400" b="1" dirty="0">
                <a:solidFill>
                  <a:srgbClr val="FFC000"/>
                </a:solidFill>
                <a:cs typeface="B Titr" panose="00000700000000000000" pitchFamily="2" charset="-78"/>
              </a:rPr>
              <a:t>عشّاق </a:t>
            </a:r>
            <a:r>
              <a:rPr lang="fa-IR" sz="24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بود           </a:t>
            </a:r>
            <a:r>
              <a:rPr lang="fa-IR" sz="2400" b="1" dirty="0">
                <a:solidFill>
                  <a:srgbClr val="FFC000"/>
                </a:solidFill>
                <a:cs typeface="B Titr" panose="00000700000000000000" pitchFamily="2" charset="-78"/>
              </a:rPr>
              <a:t>مهرورزی تو با ما </a:t>
            </a:r>
            <a:r>
              <a:rPr lang="fa-IR" sz="24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شهره ی </a:t>
            </a:r>
            <a:r>
              <a:rPr lang="fa-IR" sz="2400" b="1" dirty="0">
                <a:solidFill>
                  <a:srgbClr val="FFC000"/>
                </a:solidFill>
                <a:cs typeface="B Titr" panose="00000700000000000000" pitchFamily="2" charset="-78"/>
              </a:rPr>
              <a:t>آفاق بود</a:t>
            </a:r>
            <a:endParaRPr lang="fa-IR" sz="24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5671" y="748641"/>
            <a:ext cx="4172937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3-در کدام گزینه ردیف وجود دارد؟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14" y="1596600"/>
            <a:ext cx="867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1)جواني چنين گفت روزي به پيري              كه چون است با پيري‌ات زندگاني؟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609" y="2285932"/>
            <a:ext cx="847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2)جواني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نكودار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كـاين مرغ زيبا                  نماند در اين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خانـه‌ي استخـواني</a:t>
            </a: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0104" y="559437"/>
            <a:ext cx="41633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4-در کدام گزینه ردیف وجود دارد؟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945" y="2929097"/>
            <a:ext cx="820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3)شايد اين جمعه بيايد ، شايد                     پرده از چهره گشايد ، شايد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946" y="3688786"/>
            <a:ext cx="8159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4)ای دو سه تا کوچه زما دورتر                            نغمه‌ی تو از همه پرشورتر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0" y="1225433"/>
            <a:ext cx="89933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با همه‌ی لحن خوش‌آوائیم                   در به‌در کوچه‌ی تنهایی‌ام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ای دو سه تا کوچه زما دورتر                 نغمه‌ی تو از همه پرشورتر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کاش که این فاصله را کم کنی               محنت این قافله را کم کنی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کاش که همسایه‌ی ما می‌شدی               مایه‌ی آسایه‌ی ما می‌شدی</a:t>
            </a: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هر که به دیدار تو نائل شود                    یک‌شبه حلّال مسائل شود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8899" y="608965"/>
            <a:ext cx="421461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5-قافیه های هر بیت رامشخص کنید؟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3497" y="566752"/>
            <a:ext cx="421621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accent5"/>
                </a:solidFill>
                <a:cs typeface="B Titr" panose="00000700000000000000" pitchFamily="2" charset="-78"/>
              </a:rPr>
              <a:t>6-قافیه های هر بیت رامشخص کنید؟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486" y="1168939"/>
            <a:ext cx="85415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دوش مرا حال خوشی دست داد    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      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سینه‌ی ما را عطشی دست داد</a:t>
            </a:r>
          </a:p>
          <a:p>
            <a:pPr algn="r"/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نام تو بردم، لبم آتش گرفت            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      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شعله به دامان سیاوش گرفت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نام تو آرامه‌ی جان من است           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      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نامه‌ی تو خطّ امان من است</a:t>
            </a:r>
            <a:endParaRPr lang="en-US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/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ای نگهت خواستگه آفتاب                 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      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بر من ظلمت‌زده یک شب بتاب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پرده برانداز ز چشم ترم                    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     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تا بتوانم به رخت بنگرم</a:t>
            </a:r>
            <a:endParaRPr lang="en-US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/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ای نفست یار و مددکار ما                 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    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کی و کجا وعده‌ی دیدار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ما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9591" y="516953"/>
            <a:ext cx="459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6-سجع هر عبارت رامشخص کنید؟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27" y="1426439"/>
            <a:ext cx="870783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chemeClr val="accent1"/>
                </a:solidFill>
                <a:cs typeface="B Titr" panose="00000700000000000000" pitchFamily="2" charset="-78"/>
              </a:rPr>
              <a:t>دانایی ده که از راه نیفتیم بینایی ده تا در چاه نیفتیم دستگیر که دست اویز نداریم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463" y="2402687"/>
            <a:ext cx="82413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هر نفسی که فرو می رود ممد حیات است و چون برآید مفرح ذات</a:t>
            </a:r>
          </a:p>
        </p:txBody>
      </p:sp>
      <p:sp>
        <p:nvSpPr>
          <p:cNvPr id="5" name="Rectangle 4"/>
          <p:cNvSpPr/>
          <p:nvPr/>
        </p:nvSpPr>
        <p:spPr>
          <a:xfrm>
            <a:off x="86755" y="3870147"/>
            <a:ext cx="8940773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600" dirty="0">
                <a:solidFill>
                  <a:srgbClr val="FFFF00"/>
                </a:solidFill>
                <a:cs typeface="B Titr" panose="00000700000000000000" pitchFamily="2" charset="-78"/>
              </a:rPr>
              <a:t>باران بی حسابش همه را رسیده وخوان نعمت بی دریغش همه جا کشیده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393670">
            <a:off x="1031384" y="1162887"/>
            <a:ext cx="182453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50" dirty="0">
                <a:solidFill>
                  <a:schemeClr val="bg1"/>
                </a:solidFill>
                <a:cs typeface="B Mehr" panose="00000700000000000000" pitchFamily="2" charset="-78"/>
              </a:rPr>
              <a:t>موفق باشید</a:t>
            </a:r>
          </a:p>
          <a:p>
            <a:pPr algn="ctr"/>
            <a:endParaRPr lang="fa-IR" sz="4050" dirty="0">
              <a:cs typeface="B Mehr" panose="00000700000000000000" pitchFamily="2" charset="-78"/>
            </a:endParaRPr>
          </a:p>
          <a:p>
            <a:pPr algn="ctr"/>
            <a:endParaRPr lang="fa-IR" sz="4050" dirty="0">
              <a:cs typeface="B Meh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44334"/>
              </p:ext>
            </p:extLst>
          </p:nvPr>
        </p:nvGraphicFramePr>
        <p:xfrm>
          <a:off x="231083" y="4283921"/>
          <a:ext cx="8398567" cy="7458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11765"/>
                <a:gridCol w="375037"/>
                <a:gridCol w="4011765"/>
              </a:tblGrid>
              <a:tr h="745808">
                <a:tc>
                  <a:txBody>
                    <a:bodyPr/>
                    <a:lstStyle/>
                    <a:p>
                      <a:pPr algn="l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ندیدم خوشتر از شعر تو حافظ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       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C00000"/>
                          </a:solidFill>
                          <a:effectLst/>
                          <a:cs typeface="B Titr" panose="00000700000000000000" pitchFamily="2" charset="-78"/>
                        </a:rPr>
                        <a:t>به قرآنی که اندر سینه داری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7144" marR="7144" marT="7144" marB="7144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1630" y="5296538"/>
            <a:ext cx="5829300" cy="304271"/>
          </a:xfrm>
        </p:spPr>
        <p:txBody>
          <a:bodyPr/>
          <a:lstStyle/>
          <a:p>
            <a:pPr algn="ctr"/>
            <a:r>
              <a:rPr lang="fa-IR" sz="9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مدرس : مسعود پادری</a:t>
            </a:r>
            <a:endParaRPr lang="en-US" sz="9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55" y="393997"/>
            <a:ext cx="4604274" cy="37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079" y="1018147"/>
            <a:ext cx="8625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بيت : به هر سطر از يك شعر بيت مي گويند . </a:t>
            </a:r>
          </a:p>
          <a:p>
            <a:pPr algn="r"/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 ( نكته : كوچكترين واحد شعر يك بيت است .  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079" y="2026902"/>
            <a:ext cx="8625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بشنو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از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ني چون شكايت مي كند  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         از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جدايي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ها حكايـت مـي كند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57853"/>
            <a:ext cx="902165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مصراع ( مصرَع ) : هر بيت از دو قسمت تشكيل شده است كه هر قسمت يك مصراع نام دارد .                    ( نكته : كمترين مقدار سخن آهنگين را مصراع مي نامند . 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9634" y="4257063"/>
            <a:ext cx="67730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700" b="1" dirty="0">
                <a:solidFill>
                  <a:srgbClr val="FF0000"/>
                </a:solidFill>
                <a:latin typeface="B Tahoma" panose="020B0604030504040204" pitchFamily="34" charset="0"/>
                <a:ea typeface="B Tahoma" panose="020B0604030504040204" pitchFamily="34" charset="0"/>
                <a:cs typeface="B Tahoma" panose="020B0604030504040204" pitchFamily="34" charset="0"/>
              </a:rPr>
              <a:t>مثال :      چه خوش گفت فردوسی پاکزاد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079" y="4874190"/>
            <a:ext cx="8548352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1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وزن شعر فارسي : آهنگي كه ازشنيدن مصراع هاي يك شعر در گوش ، احساس مي شود وزن نام دارد 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6138" y="162491"/>
            <a:ext cx="2870016" cy="74636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fa-IR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بیت - مصراع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960" y="2230065"/>
            <a:ext cx="7806589" cy="69249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fa-IR" sz="4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ــــــــــــــــــــــــــ             </a:t>
            </a:r>
            <a:r>
              <a:rPr lang="fa-I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ـــــــــــــــــــــــــــ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2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51" y="882538"/>
            <a:ext cx="9069949" cy="116955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FF0000"/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قافيه : </a:t>
            </a:r>
            <a:r>
              <a:rPr lang="fa-IR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به </a:t>
            </a:r>
            <a:r>
              <a:rPr lang="fa-IR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كلمه یا کلمه های هم </a:t>
            </a:r>
            <a:r>
              <a:rPr lang="fa-IR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وزن بطوري كه يك يا چند حرف آخر آنها با هم مشترك </a:t>
            </a:r>
            <a:r>
              <a:rPr lang="fa-IR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باشد ودر </a:t>
            </a:r>
            <a:r>
              <a:rPr lang="fa-IR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پايان بيت ها </a:t>
            </a:r>
            <a:r>
              <a:rPr lang="fa-IR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مي آيند .</a:t>
            </a:r>
          </a:p>
          <a:p>
            <a:pPr algn="r"/>
            <a:r>
              <a:rPr lang="fa-IR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 Tahoma" panose="020B0604030504040204" pitchFamily="34" charset="0"/>
                <a:ea typeface="B Tahoma" panose="020B0604030504040204" pitchFamily="34" charset="0"/>
                <a:cs typeface="B Titr" panose="00000700000000000000" pitchFamily="2" charset="-78"/>
              </a:rPr>
              <a:t>نكته (1) : حرف يا حروفي كه در كلمات قافيه مشترك مي آيند « حروف قافيه » نام دارند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041" y="2964745"/>
            <a:ext cx="8745968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    سرآن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ندارد امـشب كه برآيد </a:t>
            </a:r>
            <a:r>
              <a:rPr lang="fa-IR" sz="3200" u="sng" dirty="0">
                <a:solidFill>
                  <a:schemeClr val="accent1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آفت</a:t>
            </a:r>
            <a:r>
              <a:rPr lang="fa-IR" sz="3200" u="sng" dirty="0">
                <a:solidFill>
                  <a:srgbClr val="FF0000"/>
                </a:solidFill>
                <a:cs typeface="B Titr" panose="00000700000000000000" pitchFamily="2" charset="-78"/>
              </a:rPr>
              <a:t>ابي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 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 </a:t>
            </a:r>
            <a:endParaRPr lang="fa-IR" sz="32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  </a:t>
            </a:r>
            <a:endParaRPr lang="fa-IR" sz="32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    </a:t>
            </a:r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 چه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خيالها </a:t>
            </a:r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گذر كرد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و گذر نكرد </a:t>
            </a:r>
            <a:r>
              <a:rPr lang="fa-IR" sz="3200" u="sng" dirty="0">
                <a:solidFill>
                  <a:schemeClr val="accent1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خو</a:t>
            </a:r>
            <a:r>
              <a:rPr lang="fa-IR" sz="3200" u="sng" dirty="0">
                <a:solidFill>
                  <a:srgbClr val="FF0000"/>
                </a:solidFill>
                <a:cs typeface="B Titr" panose="00000700000000000000" pitchFamily="2" charset="-78"/>
              </a:rPr>
              <a:t>ابي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3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8105"/>
            <a:ext cx="8978747" cy="4401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نكته (2) : اگر دو كلمه قافيه در تلفظ يكسان ، ولي در معني متفاوت باشند قافيه درست است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.</a:t>
            </a:r>
            <a:endParaRPr lang="en-US" sz="2800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  </a:t>
            </a:r>
            <a:r>
              <a:rPr lang="fa-IR" sz="24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آتش است اين بانگ ناي </a:t>
            </a:r>
            <a:r>
              <a:rPr lang="fa-IR" sz="24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نيست باد</a:t>
            </a:r>
            <a:r>
              <a:rPr lang="fa-IR" sz="24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           هر كه اين آتـش ندار</a:t>
            </a:r>
            <a:r>
              <a:rPr lang="fa-IR" sz="24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</a:t>
            </a:r>
            <a:r>
              <a:rPr lang="fa-IR" sz="24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نيست باد</a:t>
            </a:r>
          </a:p>
          <a:p>
            <a:pPr algn="r"/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  </a:t>
            </a:r>
          </a:p>
          <a:p>
            <a:pPr algn="r"/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توضيح : اين بيت داراي دو قافيه است كه هر دو كلمه قافيه، از نظر شكل ظاهري با هم يكسان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هستند امّا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از جهت معني با هم فرق دارند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.</a:t>
            </a:r>
          </a:p>
          <a:p>
            <a:pPr algn="r"/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بطوري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كه :</a:t>
            </a:r>
          </a:p>
          <a:p>
            <a:pPr algn="r"/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نيست در مصراع اول فعل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و در </a:t>
            </a:r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مصراع دوم اسم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مي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باشد</a:t>
            </a:r>
          </a:p>
          <a:p>
            <a:pPr algn="r"/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و </a:t>
            </a:r>
            <a:r>
              <a:rPr lang="fa-IR" sz="2800" dirty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كلمه باد در مصراع اوّل اسم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، امّا در </a:t>
            </a:r>
            <a:r>
              <a:rPr lang="fa-IR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مصراع دوم فعل دعا است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7512" y="582354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رديف</a:t>
            </a:r>
            <a:r>
              <a:rPr lang="fa-IR" sz="1349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746" y="1033679"/>
            <a:ext cx="862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رديف : </a:t>
            </a: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كلمه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يا كلماتي است كه بعد از قافيه در پايان مصراع </a:t>
            </a: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ها عیناً تکرار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و </a:t>
            </a:r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از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نظر </a:t>
            </a:r>
            <a:r>
              <a:rPr lang="fa-IR" sz="2800" b="1" u="sng" dirty="0">
                <a:solidFill>
                  <a:srgbClr val="FF0000"/>
                </a:solidFill>
                <a:cs typeface="B Titr" panose="00000700000000000000" pitchFamily="2" charset="-78"/>
              </a:rPr>
              <a:t>لفظ و معني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يكسان مي باشند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578" y="3417303"/>
            <a:ext cx="8741535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برق با شوقم</a:t>
            </a:r>
            <a:r>
              <a:rPr lang="fa-IR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 شـراري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بيش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نيست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          شعله ، طفل </a:t>
            </a:r>
            <a:r>
              <a:rPr lang="fa-IR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ني سـواري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بيش نيست </a:t>
            </a:r>
          </a:p>
          <a:p>
            <a:pPr algn="ctr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               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52" y="2650635"/>
            <a:ext cx="1075765" cy="646232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" y="2650635"/>
            <a:ext cx="1065007" cy="646232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3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52" y="3840155"/>
            <a:ext cx="8901629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نكته (2) : آوردن رديف در شعر اجباري </a:t>
            </a:r>
            <a:r>
              <a:rPr lang="fa-IR" sz="2800" dirty="0" smtClean="0">
                <a:cs typeface="B Titr" panose="00000700000000000000" pitchFamily="2" charset="-78"/>
              </a:rPr>
              <a:t>نيست.</a:t>
            </a:r>
          </a:p>
          <a:p>
            <a:pPr algn="r"/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امّا اگر شاعر بخواهد از رديف استفاده كند </a:t>
            </a:r>
            <a:r>
              <a:rPr lang="fa-IR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بلافاصله آن را بعد از قافيه مي آورد </a:t>
            </a:r>
            <a:r>
              <a:rPr lang="fa-IR" sz="2800" dirty="0">
                <a:cs typeface="B Titr" panose="00000700000000000000" pitchFamily="2" charset="-78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489" y="734070"/>
            <a:ext cx="8747392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Titr" panose="00000700000000000000" pitchFamily="2" charset="-78"/>
              </a:rPr>
              <a:t> مثال :  </a:t>
            </a:r>
            <a:r>
              <a:rPr lang="fa-IR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خــرامـان 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بشـــد ســـوي آب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روان</a:t>
            </a:r>
          </a:p>
          <a:p>
            <a:pPr algn="r"/>
            <a:r>
              <a:rPr lang="fa-IR" sz="2400" b="1" dirty="0">
                <a:cs typeface="B Titr" panose="00000700000000000000" pitchFamily="2" charset="-78"/>
              </a:rPr>
              <a:t>   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algn="r"/>
            <a:r>
              <a:rPr lang="fa-IR" sz="2400" b="1" dirty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                                                            </a:t>
            </a:r>
            <a:r>
              <a:rPr lang="fa-IR" sz="2400" b="1" dirty="0">
                <a:cs typeface="B Titr" panose="00000700000000000000" pitchFamily="2" charset="-78"/>
              </a:rPr>
              <a:t>      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چنـان چـون شـده ، بـاز جـويد 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روان</a:t>
            </a:r>
          </a:p>
          <a:p>
            <a:pPr algn="r"/>
            <a:endParaRPr lang="fa-IR" sz="2400" b="1" dirty="0">
              <a:cs typeface="B Titr" panose="00000700000000000000" pitchFamily="2" charset="-78"/>
            </a:endParaRPr>
          </a:p>
          <a:p>
            <a:pPr algn="r"/>
            <a:r>
              <a:rPr lang="fa-IR" sz="2400" b="1" dirty="0">
                <a:cs typeface="B Titr" panose="00000700000000000000" pitchFamily="2" charset="-78"/>
              </a:rPr>
              <a:t>توضيح : </a:t>
            </a:r>
            <a:r>
              <a:rPr lang="fa-IR" sz="24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دو كلمه « روان» بيت بالا قافيه اند </a:t>
            </a:r>
            <a:r>
              <a:rPr lang="fa-IR" sz="2400" b="1" dirty="0">
                <a:cs typeface="B Titr" panose="00000700000000000000" pitchFamily="2" charset="-78"/>
              </a:rPr>
              <a:t>زيرا كلمه «</a:t>
            </a:r>
            <a:r>
              <a:rPr lang="fa-IR" sz="2400" b="1" dirty="0">
                <a:solidFill>
                  <a:schemeClr val="accent4"/>
                </a:solidFill>
                <a:cs typeface="B Titr" panose="00000700000000000000" pitchFamily="2" charset="-78"/>
              </a:rPr>
              <a:t> روان </a:t>
            </a:r>
            <a:r>
              <a:rPr lang="fa-IR" sz="2400" b="1" dirty="0">
                <a:cs typeface="B Titr" panose="00000700000000000000" pitchFamily="2" charset="-78"/>
              </a:rPr>
              <a:t>» در مصراع دوم به معني روح و جان آمده است 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5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1" y="666649"/>
            <a:ext cx="8789831" cy="440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9" y="1598566"/>
            <a:ext cx="7792296" cy="1060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135231" y="3628403"/>
            <a:ext cx="8345554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برق با شوقم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شـراري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بيش نيـست 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         شعله ، طفل ني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سـواري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بيش نيست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6002" y="2969827"/>
            <a:ext cx="752450" cy="43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1" rIns="68580" bIns="34291">
            <a:spAutoFit/>
          </a:bodyPr>
          <a:lstStyle/>
          <a:p>
            <a:pPr algn="ctr"/>
            <a:r>
              <a:rPr lang="fa-I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Titr" panose="00000700000000000000" pitchFamily="2" charset="-78"/>
              </a:rPr>
              <a:t>ردیف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2" y="2969827"/>
            <a:ext cx="762066" cy="451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9147" y="2810521"/>
            <a:ext cx="97174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قافیه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51" y="2814883"/>
            <a:ext cx="981541" cy="719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410" y="723655"/>
            <a:ext cx="981541" cy="719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410" y="723655"/>
            <a:ext cx="981541" cy="7193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9283" y="275447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تخلّص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35762"/>
            <a:ext cx="8971876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cs typeface="B Zar" panose="00000400000000000000" pitchFamily="2" charset="-78"/>
              </a:rPr>
              <a:t>تخلّص : نام شعري شاعر است كه در ابيات پاياني شعر خود مي آورد . </a:t>
            </a:r>
          </a:p>
          <a:p>
            <a:pPr algn="r"/>
            <a:endParaRPr lang="fa-IR" sz="2800" b="1" dirty="0">
              <a:cs typeface="B Zar" panose="00000400000000000000" pitchFamily="2" charset="-78"/>
            </a:endParaRPr>
          </a:p>
          <a:p>
            <a:pPr algn="r"/>
            <a:r>
              <a:rPr lang="fa-IR" sz="2800" b="1" dirty="0">
                <a:solidFill>
                  <a:schemeClr val="accent1"/>
                </a:solidFill>
                <a:cs typeface="B Zar" panose="00000400000000000000" pitchFamily="2" charset="-78"/>
              </a:rPr>
              <a:t>نكته : </a:t>
            </a:r>
            <a:r>
              <a:rPr lang="fa-IR" sz="2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تخلّص بيشتر در قالب شعري غزل و قصيده كاربرد دارد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842" y="2618780"/>
            <a:ext cx="8566191" cy="163121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مثال (1) : 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درشمار ار چه نياورد كـسي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حافظ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را         شكر كان محنت بي حد وشمار آخرشد</a:t>
            </a:r>
          </a:p>
          <a:p>
            <a:pPr algn="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</a:p>
          <a:p>
            <a:pPr algn="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مثال (2) : 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امـروز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رو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نكرد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به در گاه حق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سنـا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  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  </a:t>
            </a:r>
            <a:r>
              <a:rPr lang="fa-IR" sz="2000">
                <a:solidFill>
                  <a:srgbClr val="FFFF00"/>
                </a:solidFill>
                <a:cs typeface="B Titr" panose="00000700000000000000" pitchFamily="2" charset="-78"/>
              </a:rPr>
              <a:t> 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     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فردا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به سـوي در گـه او با چه رو رود ؟</a:t>
            </a:r>
          </a:p>
          <a:p>
            <a:pPr algn="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</a:p>
          <a:p>
            <a:pPr algn="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مثال (3):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سعدیا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مرد نـکو نام نمیرد هـرگز              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     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مرده آنست که نامش به نکویی نبرند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0319" y="0"/>
            <a:ext cx="107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FF0000"/>
                </a:solidFill>
                <a:cs typeface="B Titr" panose="00000700000000000000" pitchFamily="2" charset="-78"/>
              </a:rPr>
              <a:t>سجع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31" y="707886"/>
            <a:ext cx="8846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سجع در لغت به معنی آواز کبوتر است و در اصطلاح هرگاه واژه هایی در پایان دو جمله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بیاید و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آهنگ دو جمله را به هم نزدیک نمایند می گوییم: </a:t>
            </a:r>
            <a:endParaRPr 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آرایه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ی ادبی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« سجع»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به کار رفته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است. </a:t>
            </a:r>
          </a:p>
          <a:p>
            <a:pPr algn="r"/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                               </a:t>
            </a:r>
            <a:r>
              <a:rPr lang="fa-IR" sz="2200" dirty="0" smtClean="0">
                <a:solidFill>
                  <a:srgbClr val="FF0000"/>
                </a:solidFill>
                <a:cs typeface="B Titr" panose="00000700000000000000" pitchFamily="2" charset="-78"/>
              </a:rPr>
              <a:t>(درست </a:t>
            </a:r>
            <a:r>
              <a:rPr lang="fa-IR" sz="2200" dirty="0">
                <a:solidFill>
                  <a:srgbClr val="FF0000"/>
                </a:solidFill>
                <a:cs typeface="B Titr" panose="00000700000000000000" pitchFamily="2" charset="-78"/>
              </a:rPr>
              <a:t>مثل قافیه در پایان مصراع ها یا </a:t>
            </a:r>
            <a:r>
              <a:rPr lang="fa-IR" sz="22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بیت ها)</a:t>
            </a:r>
            <a:endParaRPr lang="fa-IR" sz="2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785" y="2437592"/>
            <a:ext cx="85773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مثال1: هر نفسی که فرو می رود ممدّ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حیات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است و چون بر می آید مفرّح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ذات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مثال2: محبت را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غایت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 نیست. از بهر آن که محبوب را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نهایت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 نیست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chemeClr val="accent3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مثال3: یکتای بی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همتایی</a:t>
            </a:r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در همه حال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دانایی</a:t>
            </a:r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.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cs typeface="B Titr" panose="00000700000000000000" pitchFamily="2" charset="-78"/>
              </a:rPr>
              <a:t>     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مثال4: هرچه در دل فرو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آید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، در دیده نیکو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نماید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38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134</TotalTime>
  <Words>933</Words>
  <Application>Microsoft Office PowerPoint</Application>
  <PresentationFormat>On-screen Show (16:10)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 Homa</vt:lpstr>
      <vt:lpstr>B Jadid</vt:lpstr>
      <vt:lpstr>B Mehr</vt:lpstr>
      <vt:lpstr>B Tahoma</vt:lpstr>
      <vt:lpstr>B Titr</vt:lpstr>
      <vt:lpstr>B Zar</vt:lpstr>
      <vt:lpstr>Calibri</vt:lpstr>
      <vt:lpstr>Century Gothic</vt:lpstr>
      <vt:lpstr>Times New Roman</vt:lpstr>
      <vt:lpstr>Vapor Trail</vt:lpstr>
      <vt:lpstr>بــــــــسم اللّه الــــــــــرحمن الـــــــرحيم   اصطلاحات ادبی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بــــــــسم اللّه الــــــــــرحمن الـــــــرحيم   اصطلاحات ادبی</dc:title>
  <dc:creator>BAB</dc:creator>
  <cp:lastModifiedBy>baba</cp:lastModifiedBy>
  <cp:revision>18</cp:revision>
  <dcterms:created xsi:type="dcterms:W3CDTF">2014-11-04T06:25:04Z</dcterms:created>
  <dcterms:modified xsi:type="dcterms:W3CDTF">2016-01-08T15:38:06Z</dcterms:modified>
</cp:coreProperties>
</file>