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701" r:id="rId2"/>
    <p:sldMasterId id="2147483713" r:id="rId3"/>
    <p:sldMasterId id="2147483725" r:id="rId4"/>
    <p:sldMasterId id="2147483737" r:id="rId5"/>
  </p:sldMasterIdLst>
  <p:notesMasterIdLst>
    <p:notesMasterId r:id="rId17"/>
  </p:notesMasterIdLst>
  <p:sldIdLst>
    <p:sldId id="262" r:id="rId6"/>
    <p:sldId id="263" r:id="rId7"/>
    <p:sldId id="282" r:id="rId8"/>
    <p:sldId id="290" r:id="rId9"/>
    <p:sldId id="283" r:id="rId10"/>
    <p:sldId id="284" r:id="rId11"/>
    <p:sldId id="285" r:id="rId12"/>
    <p:sldId id="286" r:id="rId13"/>
    <p:sldId id="287" r:id="rId14"/>
    <p:sldId id="291" r:id="rId15"/>
    <p:sldId id="265" r:id="rId1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modifyVerifier cryptProviderType="rsaAES" cryptAlgorithmClass="hash" cryptAlgorithmType="typeAny" cryptAlgorithmSid="14" spinCount="100000" saltData="d6hEtVhA08gWNgXQOThwOA==" hashData="o78+1mGO7Y56cncG5I9S92MCp1UPixq8U5HaqcmDtJhcrKkgSJyZq84+f0cP85RGEVj7+Z7Md+7ptJw1HOURr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147C"/>
    <a:srgbClr val="FF00FF"/>
    <a:srgbClr val="97032D"/>
    <a:srgbClr val="FFFF00"/>
    <a:srgbClr val="8D900A"/>
    <a:srgbClr val="66FFCC"/>
    <a:srgbClr val="000000"/>
    <a:srgbClr val="7C1E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1B1C0F5F-9D22-420C-A21C-29D2D5A79E03}" type="slidenum">
              <a:rPr lang="fa-IR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01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2B1AA0-D196-43A0-8472-FB1CA0A59D4F}" type="slidenum">
              <a:rPr lang="fa-IR"/>
              <a:pPr/>
              <a:t>1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926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1615A-6A06-43AF-B505-80B4905A20AE}" type="slidenum">
              <a:rPr lang="fa-IR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36562"/>
      </p:ext>
    </p:extLst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B369C-0783-432E-8CE3-E164F6ED1324}" type="slidenum">
              <a:rPr lang="fa-IR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99466"/>
      </p:ext>
    </p:extLst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C3384-10D5-460A-AC0B-7C83F6D26A1A}" type="slidenum">
              <a:rPr lang="fa-IR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70513"/>
      </p:ext>
    </p:extLst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41615A-6A06-43AF-B505-80B4905A20AE}" type="slidenum">
              <a:rPr lang="fa-IR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7693-DF29-4FCA-8D16-7A7C381F195F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71FD-85A8-4F66-B896-7ADC80762616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0C4B-99AA-4C46-A3DB-2F003B7296A6}" type="slidenum">
              <a:rPr lang="fa-IR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6B9E-B469-448E-87CD-234BA074A745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D2EA-AFD9-4028-B617-7B5BB8425BAC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DAB7-EB8A-49FB-B09A-69E7AD8EF893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B65A-FF51-4919-9CA3-63486BC89831}" type="slidenum">
              <a:rPr lang="fa-IR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C7693-DF29-4FCA-8D16-7A7C381F195F}" type="slidenum">
              <a:rPr lang="fa-IR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35787"/>
      </p:ext>
    </p:extLst>
  </p:cSld>
  <p:clrMapOvr>
    <a:masterClrMapping/>
  </p:clrMapOvr>
  <p:transition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CF3F-CC18-4757-B771-300D55AA3B1B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369C-0783-432E-8CE3-E164F6ED1324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3384-10D5-460A-AC0B-7C83F6D26A1A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41615A-6A06-43AF-B505-80B4905A20AE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8C7693-DF29-4FCA-8D16-7A7C381F195F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C771FD-85A8-4F66-B896-7ADC80762616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540C4B-99AA-4C46-A3DB-2F003B7296A6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F6B9E-B469-448E-87CD-234BA074A745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58D2EA-AFD9-4028-B617-7B5BB8425BAC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92DAB7-EB8A-49FB-B09A-69E7AD8EF893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771FD-85A8-4F66-B896-7ADC80762616}" type="slidenum">
              <a:rPr lang="fa-IR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62877"/>
      </p:ext>
    </p:extLst>
  </p:cSld>
  <p:clrMapOvr>
    <a:masterClrMapping/>
  </p:clrMapOvr>
  <p:transition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B6B65A-FF51-4919-9CA3-63486BC89831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4CCF3F-CC18-4757-B771-300D55AA3B1B}" type="slidenum">
              <a:rPr lang="fa-IR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B369C-0783-432E-8CE3-E164F6ED1324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EC3384-10D5-460A-AC0B-7C83F6D26A1A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741615A-6A06-43AF-B505-80B4905A20AE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8C7693-DF29-4FCA-8D16-7A7C381F195F}" type="slidenum">
              <a:rPr lang="fa-IR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C771FD-85A8-4F66-B896-7ADC80762616}" type="slidenum">
              <a:rPr lang="fa-IR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540C4B-99AA-4C46-A3DB-2F003B7296A6}" type="slidenum">
              <a:rPr lang="fa-IR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F6B9E-B469-448E-87CD-234BA074A745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58D2EA-AFD9-4028-B617-7B5BB8425BAC}" type="slidenum">
              <a:rPr lang="fa-IR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40C4B-99AA-4C46-A3DB-2F003B7296A6}" type="slidenum">
              <a:rPr lang="fa-IR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30454"/>
      </p:ext>
    </p:extLst>
  </p:cSld>
  <p:clrMapOvr>
    <a:masterClrMapping/>
  </p:clrMapOvr>
  <p:transition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92DAB7-EB8A-49FB-B09A-69E7AD8EF893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B6B65A-FF51-4919-9CA3-63486BC89831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E4CCF3F-CC18-4757-B771-300D55AA3B1B}" type="slidenum">
              <a:rPr lang="fa-IR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B369C-0783-432E-8CE3-E164F6ED1324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EC3384-10D5-460A-AC0B-7C83F6D26A1A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1615A-6A06-43AF-B505-80B4905A20AE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7693-DF29-4FCA-8D16-7A7C381F195F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71FD-85A8-4F66-B896-7ADC80762616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0C4B-99AA-4C46-A3DB-2F003B7296A6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6B9E-B469-448E-87CD-234BA074A745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F6B9E-B469-448E-87CD-234BA074A745}" type="slidenum">
              <a:rPr lang="fa-IR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57417"/>
      </p:ext>
    </p:extLst>
  </p:cSld>
  <p:clrMapOvr>
    <a:masterClrMapping/>
  </p:clrMapOvr>
  <p:transition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D2EA-AFD9-4028-B617-7B5BB8425BAC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DAB7-EB8A-49FB-B09A-69E7AD8EF893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B65A-FF51-4919-9CA3-63486BC89831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E4CCF3F-CC18-4757-B771-300D55AA3B1B}" type="slidenum">
              <a:rPr lang="fa-IR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369C-0783-432E-8CE3-E164F6ED1324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3384-10D5-460A-AC0B-7C83F6D26A1A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8D2EA-AFD9-4028-B617-7B5BB8425BAC}" type="slidenum">
              <a:rPr lang="fa-IR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4128"/>
      </p:ext>
    </p:extLst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2DAB7-EB8A-49FB-B09A-69E7AD8EF893}" type="slidenum">
              <a:rPr lang="fa-IR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37557"/>
      </p:ext>
    </p:extLst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6B65A-FF51-4919-9CA3-63486BC89831}" type="slidenum">
              <a:rPr lang="fa-IR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34881"/>
      </p:ext>
    </p:extLst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CCF3F-CC18-4757-B771-300D55AA3B1B}" type="slidenum">
              <a:rPr lang="fa-IR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94058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CC650ED-3FA8-42B1-8FBF-3BEDBC300571}" type="slidenum">
              <a:rPr lang="fa-IR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1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8A680BC-1BD7-4F08-A0F7-AF86BAE1D02B}" type="slidenum">
              <a:rPr lang="fa-IR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CC650ED-3FA8-42B1-8FBF-3BEDBC300571}" type="slidenum">
              <a:rPr lang="fa-IR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CC650ED-3FA8-42B1-8FBF-3BEDBC300571}" type="slidenum">
              <a:rPr lang="fa-IR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/>
    </p:bld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C650ED-3FA8-42B1-8FBF-3BEDBC300571}" type="slidenum">
              <a:rPr lang="fa-IR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/>
    </p:bld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ames 08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676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28800" y="2476281"/>
            <a:ext cx="5562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  Duel-Fat" pitchFamily="2" charset="-78"/>
                <a:cs typeface="Mj_Cairo" pitchFamily="2" charset="-78"/>
              </a:rPr>
              <a:t>به نام خداوند رنگین کمان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  Duel-Fat" pitchFamily="2" charset="-78"/>
              <a:cs typeface="Mj_Cairo" pitchFamily="2" charset="-78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</p:spTree>
  </p:cSld>
  <p:clrMapOvr>
    <a:masterClrMapping/>
  </p:clrMapOvr>
  <p:transition>
    <p:strips dir="rd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855" y="799995"/>
            <a:ext cx="7253601" cy="5256585"/>
          </a:xfrm>
        </p:spPr>
        <p:txBody>
          <a:bodyPr>
            <a:noAutofit/>
          </a:bodyPr>
          <a:lstStyle/>
          <a:p>
            <a:pPr algn="r"/>
            <a:r>
              <a:rPr lang="fa-IR" sz="28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10</a:t>
            </a:r>
            <a:r>
              <a:rPr lang="fa-I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-باد بهاری وزید از طرف مرغزار                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</a:br>
            <a:r>
              <a:rPr lang="fa-I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11-هر </a:t>
            </a:r>
            <a:r>
              <a:rPr lang="fa-IR" sz="2800" b="1" dirty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گلی وبرگی که هست یاد خدا می کند </a:t>
            </a:r>
            <a:r>
              <a:rPr lang="fa-I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/>
            </a:r>
            <a:br>
              <a:rPr lang="fa-I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</a:br>
            <a:r>
              <a:rPr lang="fa-I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12-از چهره افروخته گل را مشکن   </a:t>
            </a:r>
            <a:br>
              <a:rPr lang="fa-I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</a:br>
            <a:r>
              <a:rPr lang="fa-I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13-کم </a:t>
            </a:r>
            <a:r>
              <a:rPr lang="fa-IR" sz="2800" b="1" dirty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گوی و گزیده گوی چون </a:t>
            </a:r>
            <a:r>
              <a:rPr lang="fa-I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در</a:t>
            </a:r>
            <a:br>
              <a:rPr lang="fa-I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</a:br>
            <a:r>
              <a:rPr lang="fa-I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14-تو </a:t>
            </a:r>
            <a:r>
              <a:rPr lang="fa-IR" sz="2800" b="1" dirty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نیکی می کن و در دجله </a:t>
            </a:r>
            <a:r>
              <a:rPr lang="fa-I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انداز</a:t>
            </a:r>
            <a:br>
              <a:rPr lang="fa-I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</a:br>
            <a:r>
              <a:rPr lang="fa-I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15-مگوی </a:t>
            </a:r>
            <a:r>
              <a:rPr lang="fa-IR" sz="2800" b="1" dirty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انده خویش با دشمنان </a:t>
            </a:r>
            <a:r>
              <a:rPr lang="fa-I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/>
            </a:r>
            <a:br>
              <a:rPr lang="fa-I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</a:br>
            <a:r>
              <a:rPr lang="fa-I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16-چه کلاس با حالی </a:t>
            </a:r>
            <a:br>
              <a:rPr lang="fa-I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</a:br>
            <a:r>
              <a:rPr lang="fa-I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17-من از تو متنفرم</a:t>
            </a:r>
            <a:br>
              <a:rPr lang="fa-I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</a:br>
            <a:r>
              <a:rPr lang="fa-I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18-چند می گیری گریه کنی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</a:br>
            <a:r>
              <a:rPr lang="fa-I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/>
            </a:r>
            <a:br>
              <a:rPr lang="fa-I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</a:br>
            <a:r>
              <a:rPr lang="fa-I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 </a:t>
            </a:r>
            <a:endParaRPr lang="fa-IR" sz="2800" b="1" dirty="0">
              <a:solidFill>
                <a:srgbClr val="FF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91880" y="5874017"/>
            <a:ext cx="1442720" cy="365125"/>
          </a:xfrm>
        </p:spPr>
        <p:txBody>
          <a:bodyPr>
            <a:scene3d>
              <a:camera prst="isometricOffAxis1Right"/>
              <a:lightRig rig="threePt" dir="t"/>
            </a:scene3d>
          </a:bodyPr>
          <a:lstStyle/>
          <a:p>
            <a:r>
              <a:rPr lang="fa-IR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Titr" panose="00000700000000000000" pitchFamily="2" charset="-78"/>
              </a:rPr>
              <a:t>مدرس : مسعود پادری</a:t>
            </a:r>
            <a:endParaRPr lang="en-US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562" y="291554"/>
            <a:ext cx="1700931" cy="9083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22855" y="1188498"/>
            <a:ext cx="116167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B Titr" panose="00000700000000000000" pitchFamily="2" charset="-78"/>
              </a:rPr>
              <a:t>خبری</a:t>
            </a:r>
            <a:endParaRPr lang="en-US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2855" y="1548107"/>
            <a:ext cx="116167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B Titr" panose="00000700000000000000" pitchFamily="2" charset="-78"/>
              </a:rPr>
              <a:t>خبری</a:t>
            </a:r>
            <a:endParaRPr lang="en-US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7663" y="2113692"/>
            <a:ext cx="10368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800" b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امری</a:t>
            </a:r>
            <a:endParaRPr lang="en-US" sz="28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47664" y="3903439"/>
            <a:ext cx="9380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a-IR" sz="2400" b="1" dirty="0" smtClean="0">
                <a:ln/>
                <a:solidFill>
                  <a:schemeClr val="accent3"/>
                </a:solidFill>
                <a:cs typeface="B Titr" panose="00000700000000000000" pitchFamily="2" charset="-78"/>
              </a:rPr>
              <a:t>عاطفی</a:t>
            </a:r>
            <a:endParaRPr lang="en-US" sz="2400" b="1" cap="none" spc="0" dirty="0">
              <a:ln/>
              <a:solidFill>
                <a:schemeClr val="accent3"/>
              </a:solidFill>
              <a:effectLst/>
              <a:cs typeface="B Titr" panose="00000700000000000000" pitchFamily="2" charset="-7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339" y="4333816"/>
            <a:ext cx="853514" cy="463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884" y="4764714"/>
            <a:ext cx="975445" cy="5364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06100" y="2636912"/>
            <a:ext cx="753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امری</a:t>
            </a:r>
            <a:endParaRPr lang="en-US" sz="24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89230" y="3063014"/>
            <a:ext cx="753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امری</a:t>
            </a:r>
            <a:endParaRPr lang="en-US" sz="24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33965" y="3437131"/>
            <a:ext cx="753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امری</a:t>
            </a:r>
            <a:endParaRPr lang="en-US" sz="24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648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3" grpId="0"/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Object 01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95656"/>
            <a:ext cx="1979712" cy="309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Frames 0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276" y="2531805"/>
            <a:ext cx="6607712" cy="415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79440" y="4005064"/>
            <a:ext cx="32403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پیروز و سربلند باشید.</a:t>
            </a:r>
            <a:endParaRPr lang="en-US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800" b="1" dirty="0" smtClean="0"/>
              <a:t>مدرس : مسعود پادری</a:t>
            </a:r>
            <a:endParaRPr lang="en-US" sz="1800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Frames 1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770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066800" y="1143000"/>
            <a:ext cx="7239000" cy="450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B Homa" pitchFamily="2" charset="-78"/>
              </a:rPr>
              <a:t>فارسی ششم ابتدایی</a:t>
            </a:r>
          </a:p>
          <a:p>
            <a:pPr rtl="1">
              <a:spcBef>
                <a:spcPct val="50000"/>
              </a:spcBef>
            </a:pPr>
            <a:r>
              <a:rPr lang="fa-IR" sz="3600" dirty="0" smtClean="0">
                <a:cs typeface="B Homa" pitchFamily="2" charset="-78"/>
              </a:rPr>
              <a:t>درس اول (یادآوری)</a:t>
            </a:r>
            <a:endParaRPr lang="fa-IR" dirty="0" smtClean="0">
              <a:cs typeface="B Homa" pitchFamily="2" charset="-78"/>
            </a:endParaRPr>
          </a:p>
          <a:p>
            <a:pPr>
              <a:spcBef>
                <a:spcPct val="50000"/>
              </a:spcBef>
            </a:pPr>
            <a:endParaRPr lang="fa-IR" sz="1400" dirty="0">
              <a:cs typeface="B Homa" pitchFamily="2" charset="-78"/>
            </a:endParaRPr>
          </a:p>
          <a:p>
            <a:pPr rtl="1"/>
            <a:r>
              <a:rPr lang="fa-IR" sz="4800" dirty="0" smtClean="0">
                <a:cs typeface="B Homa" pitchFamily="2" charset="-78"/>
              </a:rPr>
              <a:t> </a:t>
            </a:r>
            <a:r>
              <a:rPr lang="fa-IR" sz="4400" b="1" dirty="0" smtClean="0">
                <a:solidFill>
                  <a:srgbClr val="FF0000"/>
                </a:solidFill>
                <a:cs typeface="B Cheshmeh" pitchFamily="2" charset="-78"/>
              </a:rPr>
              <a:t>انواع جمله </a:t>
            </a:r>
            <a:r>
              <a:rPr lang="fa-IR" sz="2800" b="1" dirty="0" smtClean="0">
                <a:solidFill>
                  <a:srgbClr val="FF0000"/>
                </a:solidFill>
                <a:cs typeface="B Cheshmeh" pitchFamily="2" charset="-78"/>
              </a:rPr>
              <a:t>(از نظر محتوا)</a:t>
            </a:r>
            <a:endParaRPr lang="fa-IR" b="1" dirty="0">
              <a:solidFill>
                <a:srgbClr val="FF0000"/>
              </a:solidFill>
              <a:cs typeface="B Cheshmeh" pitchFamily="2" charset="-78"/>
            </a:endParaRPr>
          </a:p>
          <a:p>
            <a:endParaRPr lang="fa-IR" sz="2800" dirty="0">
              <a:cs typeface="B Homa" pitchFamily="2" charset="-78"/>
            </a:endParaRPr>
          </a:p>
          <a:p>
            <a:r>
              <a:rPr lang="fa-IR" sz="4000" dirty="0" smtClean="0">
                <a:cs typeface="B Titr" panose="00000700000000000000" pitchFamily="2" charset="-78"/>
              </a:rPr>
              <a:t>تهیه وتنظیم: مسعود پادری</a:t>
            </a:r>
            <a:endParaRPr lang="fa-IR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anose="00000700000000000000" pitchFamily="2" charset="-78"/>
            </a:endParaRPr>
          </a:p>
          <a:p>
            <a:endParaRPr lang="fa-IR" sz="2000" dirty="0" smtClean="0">
              <a:solidFill>
                <a:srgbClr val="00B050"/>
              </a:solidFill>
              <a:cs typeface="B Farnaz" pitchFamily="2" charset="-78"/>
            </a:endParaRPr>
          </a:p>
          <a:p>
            <a:pPr rtl="1"/>
            <a:endParaRPr lang="fa-IR" sz="2000" dirty="0" smtClean="0">
              <a:solidFill>
                <a:srgbClr val="C00000"/>
              </a:solidFill>
              <a:cs typeface="B Homa" pitchFamily="2" charset="-78"/>
            </a:endParaRPr>
          </a:p>
          <a:p>
            <a:pPr rtl="1"/>
            <a:endParaRPr lang="en-US" sz="2000" dirty="0">
              <a:cs typeface="B Homa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800" b="1" dirty="0" smtClean="0"/>
              <a:t>مدرس : مسعود پادری</a:t>
            </a:r>
            <a:endParaRPr lang="en-US" sz="1800" b="1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0537" y="25465"/>
            <a:ext cx="33485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جمله چیست؟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8" y="1143596"/>
            <a:ext cx="770485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جمله یک یا مجموع چند کلمه است که</a:t>
            </a:r>
          </a:p>
          <a:p>
            <a:pPr algn="ctr" rtl="1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 پیام کاملی را از گوینده به شنونده </a:t>
            </a:r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برساند</a:t>
            </a:r>
            <a:r>
              <a:rPr lang="fa-IR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.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91622" y="2518083"/>
            <a:ext cx="9316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مثال :</a:t>
            </a:r>
            <a:endParaRPr lang="en-US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3200400"/>
            <a:ext cx="3098809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fa-IR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1</a:t>
            </a:r>
            <a:r>
              <a:rPr lang="fa-IR" sz="28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- پاییز از راه رسید.  2- بیا .</a:t>
            </a:r>
          </a:p>
          <a:p>
            <a:pPr algn="r" rtl="1"/>
            <a:r>
              <a:rPr lang="fa-IR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3</a:t>
            </a:r>
            <a:r>
              <a:rPr lang="fa-IR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 – به به چه هوایی!</a:t>
            </a:r>
            <a:endParaRPr lang="fa-IR" sz="28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  <a:p>
            <a:pPr algn="r" rtl="1"/>
            <a:endParaRPr lang="en-US" sz="28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pic>
        <p:nvPicPr>
          <p:cNvPr id="3" name="6 gereyeli shast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3948" y="43616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21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0" y="838200"/>
            <a:ext cx="3496234" cy="914400"/>
          </a:xfrm>
        </p:spPr>
        <p:txBody>
          <a:bodyPr>
            <a:noAutofit/>
          </a:bodyPr>
          <a:lstStyle/>
          <a:p>
            <a:pPr algn="r" rtl="1"/>
            <a:r>
              <a:rPr lang="fa-IR" sz="5400" dirty="0" smtClean="0">
                <a:solidFill>
                  <a:srgbClr val="FF00FF"/>
                </a:solidFill>
                <a:cs typeface="B Morvarid" pitchFamily="2" charset="-78"/>
              </a:rPr>
              <a:t>انواع جمله</a:t>
            </a:r>
            <a:endParaRPr lang="en-US" sz="5400" dirty="0">
              <a:solidFill>
                <a:srgbClr val="FF00FF"/>
              </a:solidFill>
              <a:cs typeface="B Morvarid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95736" y="1752600"/>
            <a:ext cx="5534162" cy="381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anose="00000700000000000000" pitchFamily="2" charset="-78"/>
              </a:rPr>
              <a:t>1 . جمله خبری </a:t>
            </a:r>
          </a:p>
          <a:p>
            <a:pPr algn="r" rtl="1"/>
            <a:endParaRPr lang="fa-IR" sz="32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anose="00000700000000000000" pitchFamily="2" charset="-78"/>
            </a:endParaRPr>
          </a:p>
          <a:p>
            <a:pPr algn="r" rtl="1"/>
            <a:r>
              <a:rPr lang="fa-IR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anose="00000700000000000000" pitchFamily="2" charset="-78"/>
              </a:rPr>
              <a:t>2 . جمله پرسشی</a:t>
            </a:r>
          </a:p>
          <a:p>
            <a:pPr algn="r" rtl="1"/>
            <a:endParaRPr lang="fa-IR" sz="32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anose="00000700000000000000" pitchFamily="2" charset="-78"/>
            </a:endParaRPr>
          </a:p>
          <a:p>
            <a:pPr algn="r" rtl="1"/>
            <a:r>
              <a:rPr lang="fa-IR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anose="00000700000000000000" pitchFamily="2" charset="-78"/>
              </a:rPr>
              <a:t>3 . جمله امری</a:t>
            </a:r>
          </a:p>
          <a:p>
            <a:pPr algn="r" rtl="1"/>
            <a:endParaRPr lang="fa-IR" sz="32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anose="00000700000000000000" pitchFamily="2" charset="-78"/>
            </a:endParaRPr>
          </a:p>
          <a:p>
            <a:pPr algn="r" rtl="1"/>
            <a:r>
              <a:rPr lang="fa-IR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anose="00000700000000000000" pitchFamily="2" charset="-78"/>
              </a:rPr>
              <a:t>4 . جمله عاطفی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anose="00000700000000000000" pitchFamily="2" charset="-78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46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4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4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83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83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6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6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57800" y="2217313"/>
            <a:ext cx="259901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4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Morvarid" pitchFamily="2" charset="-78"/>
              </a:rPr>
              <a:t>جمله خبری</a:t>
            </a:r>
            <a:endParaRPr lang="en-US" sz="44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Morvarid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1489" y="3429000"/>
            <a:ext cx="58528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fa-IR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anose="00000700000000000000" pitchFamily="2" charset="-78"/>
              </a:rPr>
              <a:t>جمله ای است که خبری را بیان می کند.</a:t>
            </a:r>
          </a:p>
        </p:txBody>
      </p:sp>
      <p:sp>
        <p:nvSpPr>
          <p:cNvPr id="7" name="Rectangle 6"/>
          <p:cNvSpPr/>
          <p:nvPr/>
        </p:nvSpPr>
        <p:spPr>
          <a:xfrm>
            <a:off x="3581401" y="4495800"/>
            <a:ext cx="126409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36496" y="4495800"/>
            <a:ext cx="56332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fa-IR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1- فرارسیدن بهار تعلیم و تربیت مبارک باد.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85598" y="5246255"/>
            <a:ext cx="38026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rtl="1"/>
            <a:r>
              <a:rPr lang="fa-I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2- هوا کم کم سرد می شود.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25" y="697426"/>
            <a:ext cx="3886200" cy="273157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298369" y="3952220"/>
            <a:ext cx="9316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مثال :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827584" y="5852160"/>
            <a:ext cx="2520280" cy="365125"/>
          </a:xfrm>
        </p:spPr>
        <p:txBody>
          <a:bodyPr/>
          <a:lstStyle/>
          <a:p>
            <a:pPr algn="l"/>
            <a:r>
              <a:rPr lang="fa-IR" sz="1400" b="1" dirty="0" smtClean="0">
                <a:solidFill>
                  <a:srgbClr val="FF0000"/>
                </a:solidFill>
              </a:rPr>
              <a:t>مدرس : مسعود پادری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63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86400" y="1027664"/>
            <a:ext cx="2581834" cy="801136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solidFill>
                  <a:srgbClr val="0070C0"/>
                </a:solidFill>
                <a:cs typeface="B Morvarid" pitchFamily="2" charset="-78"/>
              </a:rPr>
              <a:t>جمله پرسشی:</a:t>
            </a:r>
            <a:endParaRPr lang="en-US" dirty="0">
              <a:solidFill>
                <a:srgbClr val="0070C0"/>
              </a:solidFill>
              <a:cs typeface="B Morvarid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71600" y="2207545"/>
            <a:ext cx="7467600" cy="8011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جمله ای که در آن پرسشی وجود داشته باشد .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45491" y="3634199"/>
            <a:ext cx="970325" cy="8429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505200" y="4724399"/>
            <a:ext cx="4648200" cy="6735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+mn-ea"/>
                <a:cs typeface="B Zar" pitchFamily="2" charset="-78"/>
              </a:rPr>
              <a:t>1- چرا پنگوئن پرواز نمی کند؟</a:t>
            </a:r>
            <a:endParaRPr lang="en-US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+mn-ea"/>
              <a:cs typeface="B Za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88306" y="3794080"/>
            <a:ext cx="9316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مثال :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64859" y="5638799"/>
            <a:ext cx="28216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2- احمد چه می خواند؟</a:t>
            </a:r>
            <a:endParaRPr lang="en-US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497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03673" y="838200"/>
            <a:ext cx="23663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/>
            <a:r>
              <a:rPr lang="fa-IR" sz="48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Morvarid" pitchFamily="2" charset="-78"/>
              </a:rPr>
              <a:t>جمله امری</a:t>
            </a:r>
            <a:endParaRPr lang="en-US" sz="48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B Morvarid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67886" y="3123063"/>
            <a:ext cx="9316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مثال :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5379" y="2133600"/>
            <a:ext cx="73773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fa-IR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anose="00000700000000000000" pitchFamily="2" charset="-78"/>
              </a:rPr>
              <a:t>جمله ای است که در آن خواهشی یا فرمانی بیان می شود.</a:t>
            </a:r>
            <a:endParaRPr lang="en-US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32502" y="4064758"/>
            <a:ext cx="347707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fa-IR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1- طناب را ببند .</a:t>
            </a:r>
            <a:endParaRPr lang="en-US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0400" y="5022376"/>
            <a:ext cx="486724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fa-IR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2- به پدر و مادرت احترام بگذار.</a:t>
            </a:r>
            <a:endParaRPr lang="en-US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5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0" y="529787"/>
            <a:ext cx="28078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fa-IR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Morvarid" pitchFamily="2" charset="-78"/>
              </a:rPr>
              <a:t>جمله عاطفی :</a:t>
            </a:r>
            <a:endParaRPr lang="en-US" sz="44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Morvarid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057400"/>
            <a:ext cx="79102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fa-IR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anose="00000700000000000000" pitchFamily="2" charset="-78"/>
              </a:rPr>
              <a:t>جمله ای است که بیانگر احساس شگفتی و عاطفه باشد.</a:t>
            </a:r>
            <a:endParaRPr lang="en-US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9801" y="2971800"/>
            <a:ext cx="219826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fa-I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مثال :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43483" y="3773550"/>
            <a:ext cx="341746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fa-I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1- چه گل زیبایی !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49004" y="4731196"/>
            <a:ext cx="37415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fa-I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2- چه هوای آلوده ای </a:t>
            </a:r>
            <a:r>
              <a:rPr lang="fa-I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450056"/>
          </a:xfrm>
        </p:spPr>
        <p:txBody>
          <a:bodyPr/>
          <a:lstStyle/>
          <a:p>
            <a:r>
              <a:rPr lang="fa-IR" sz="1200" b="1" dirty="0" smtClean="0"/>
              <a:t>مدرس : مسعود پادری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21578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2840" y="1869761"/>
            <a:ext cx="6415144" cy="4343400"/>
          </a:xfrm>
        </p:spPr>
        <p:txBody>
          <a:bodyPr>
            <a:noAutofit/>
          </a:bodyPr>
          <a:lstStyle/>
          <a:p>
            <a:pPr algn="r" rtl="1"/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انواع جملات زیر را مشخص کن .</a:t>
            </a:r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/>
            </a:r>
            <a:b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</a:br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>1- </a:t>
            </a:r>
            <a: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  <a:t>کی باران می بارد؟ </a:t>
            </a:r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>                                                      </a:t>
            </a:r>
            <a: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  <a:t/>
            </a:r>
            <a:b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</a:br>
            <a: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  <a:t>2- به به چه کلاس تمیزی </a:t>
            </a:r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>!                                                 </a:t>
            </a:r>
            <a: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  <a:t/>
            </a:r>
            <a:b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</a:br>
            <a: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  <a:t>3- من بعد از غذا خوردن دندان هایم را مسواک می کنم</a:t>
            </a:r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>.     </a:t>
            </a:r>
            <a: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  <a:t/>
            </a:r>
            <a:b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</a:br>
            <a: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  <a:t>4- </a:t>
            </a:r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>قدر وقت را بدان</a:t>
            </a:r>
            <a: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  <a:t/>
            </a:r>
            <a:b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</a:br>
            <a: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  <a:t>5 – حضرت محمد(ص) با فرزندان خود مهربان بود </a:t>
            </a:r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>.           </a:t>
            </a:r>
            <a:r>
              <a:rPr lang="fa-IR" sz="2400" dirty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fa-IR" sz="2400" dirty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  <a:t>6 – حالت چطور است </a:t>
            </a:r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>؟                                                   </a:t>
            </a:r>
            <a:r>
              <a:rPr lang="fa-IR" sz="24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fa-IR" sz="24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>7- چه انقلاب بزرگی!                                                       </a:t>
            </a:r>
            <a:b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</a:br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>8 – شهیدان را یاد کنید .</a:t>
            </a:r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                                                                 </a:t>
            </a:r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/>
            </a:r>
            <a:b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</a:br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>9-هوا سرد است؟ </a:t>
            </a:r>
            <a:r>
              <a:rPr lang="fa-IR" sz="2400" dirty="0" smtClean="0">
                <a:cs typeface="B Titr" panose="00000700000000000000" pitchFamily="2" charset="-78"/>
              </a:rPr>
              <a:t/>
            </a:r>
            <a:br>
              <a:rPr lang="fa-IR" sz="2400" dirty="0" smtClean="0">
                <a:cs typeface="B Titr" panose="00000700000000000000" pitchFamily="2" charset="-78"/>
              </a:rPr>
            </a:b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78165" y="838200"/>
            <a:ext cx="13500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fa-IR" sz="3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faaq" pitchFamily="2" charset="-78"/>
              </a:rPr>
              <a:t>تمرین</a:t>
            </a:r>
            <a:endParaRPr lang="en-US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j_Afaaq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838199"/>
            <a:ext cx="152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faaq" pitchFamily="2" charset="-78"/>
              </a:rPr>
              <a:t>تمرین</a:t>
            </a:r>
            <a:endParaRPr lang="en-US" sz="3200" dirty="0">
              <a:solidFill>
                <a:srgbClr val="C00000"/>
              </a:solidFill>
              <a:cs typeface="Mj_Afaaq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1953" y="819072"/>
            <a:ext cx="1076458" cy="9635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1710" y="2348880"/>
            <a:ext cx="8467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000" dirty="0">
                <a:solidFill>
                  <a:srgbClr val="FF0000"/>
                </a:solidFill>
                <a:cs typeface="B Titr" pitchFamily="2" charset="-78"/>
              </a:rPr>
              <a:t>پرسشی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8541" y="2748095"/>
            <a:ext cx="81304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000" dirty="0">
                <a:solidFill>
                  <a:srgbClr val="FF0000"/>
                </a:solidFill>
                <a:cs typeface="B Titr" pitchFamily="2" charset="-78"/>
              </a:rPr>
              <a:t>عاطفی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1553" y="3212976"/>
            <a:ext cx="71686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000" dirty="0">
                <a:solidFill>
                  <a:srgbClr val="FF0000"/>
                </a:solidFill>
                <a:cs typeface="B Titr" pitchFamily="2" charset="-78"/>
              </a:rPr>
              <a:t>خبری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42281" y="4012367"/>
            <a:ext cx="71686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000" dirty="0">
                <a:solidFill>
                  <a:srgbClr val="FF0000"/>
                </a:solidFill>
                <a:cs typeface="B Titr" pitchFamily="2" charset="-78"/>
              </a:rPr>
              <a:t>خبری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12437" y="4418194"/>
            <a:ext cx="8467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000" dirty="0">
                <a:solidFill>
                  <a:srgbClr val="FF0000"/>
                </a:solidFill>
                <a:cs typeface="B Titr" pitchFamily="2" charset="-78"/>
              </a:rPr>
              <a:t>پرسشی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76579" y="4755665"/>
            <a:ext cx="81304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000" dirty="0">
                <a:solidFill>
                  <a:srgbClr val="FF0000"/>
                </a:solidFill>
                <a:cs typeface="B Titr" pitchFamily="2" charset="-78"/>
              </a:rPr>
              <a:t>عاطفی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89958" y="3573016"/>
            <a:ext cx="65594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000" dirty="0">
                <a:solidFill>
                  <a:srgbClr val="FF0000"/>
                </a:solidFill>
                <a:cs typeface="B Titr" pitchFamily="2" charset="-78"/>
              </a:rPr>
              <a:t>امری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26097" y="5442762"/>
            <a:ext cx="8467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000" dirty="0">
                <a:solidFill>
                  <a:srgbClr val="FF0000"/>
                </a:solidFill>
                <a:cs typeface="B Titr" pitchFamily="2" charset="-78"/>
              </a:rPr>
              <a:t>پرسشی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21476" y="5072473"/>
            <a:ext cx="65595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  <a:t>امری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66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انواع جمله درس اول-فارسی ششم ابتدایی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انواع جمله</Template>
  <TotalTime>65</TotalTime>
  <Words>272</Words>
  <Application>Microsoft Office PowerPoint</Application>
  <PresentationFormat>On-screen Show (4:3)</PresentationFormat>
  <Paragraphs>73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34" baseType="lpstr">
      <vt:lpstr>A  Duel-Fat</vt:lpstr>
      <vt:lpstr>Arial</vt:lpstr>
      <vt:lpstr>B Cheshmeh</vt:lpstr>
      <vt:lpstr>B Farnaz</vt:lpstr>
      <vt:lpstr>B Homa</vt:lpstr>
      <vt:lpstr>B Morvarid</vt:lpstr>
      <vt:lpstr>B Titr</vt:lpstr>
      <vt:lpstr>B Zar</vt:lpstr>
      <vt:lpstr>Calibri</vt:lpstr>
      <vt:lpstr>Century Gothic</vt:lpstr>
      <vt:lpstr>Constantia</vt:lpstr>
      <vt:lpstr>Lucida Sans Unicode</vt:lpstr>
      <vt:lpstr>Mj_Afaaq</vt:lpstr>
      <vt:lpstr>Mj_Cairo</vt:lpstr>
      <vt:lpstr>Tahoma</vt:lpstr>
      <vt:lpstr>Verdana</vt:lpstr>
      <vt:lpstr>Wingdings 2</vt:lpstr>
      <vt:lpstr>Wingdings 3</vt:lpstr>
      <vt:lpstr>انواع جمله درس اول-فارسی ششم ابتدایی</vt:lpstr>
      <vt:lpstr>Austin</vt:lpstr>
      <vt:lpstr>Aspect</vt:lpstr>
      <vt:lpstr>Concourse</vt:lpstr>
      <vt:lpstr>Flow</vt:lpstr>
      <vt:lpstr>PowerPoint Presentation</vt:lpstr>
      <vt:lpstr>PowerPoint Presentation</vt:lpstr>
      <vt:lpstr>PowerPoint Presentation</vt:lpstr>
      <vt:lpstr>انواع جمله</vt:lpstr>
      <vt:lpstr>PowerPoint Presentation</vt:lpstr>
      <vt:lpstr>جمله پرسشی:</vt:lpstr>
      <vt:lpstr>PowerPoint Presentation</vt:lpstr>
      <vt:lpstr>PowerPoint Presentation</vt:lpstr>
      <vt:lpstr>انواع جملات زیر را مشخص کن . 1- کی باران می بارد؟                                                        2- به به چه کلاس تمیزی !                                                  3- من بعد از غذا خوردن دندان هایم را مسواک می کنم.      4- قدر وقت را بدان 5 – حضرت محمد(ص) با فرزندان خود مهربان بود .            6 – حالت چطور است ؟                                                    7- چه انقلاب بزرگی!                                                        8 – شهیدان را یاد کنید .                                                                  9-هوا سرد است؟  </vt:lpstr>
      <vt:lpstr>10-باد بهاری وزید از طرف مرغزار                                       11-هر گلی وبرگی که هست یاد خدا می کند  12-از چهره افروخته گل را مشکن    13-کم گوی و گزیده گوی چون در 14-تو نیکی می کن و در دجله انداز 15-مگوی انده خویش با دشمنان  16-چه کلاس با حالی  17-من از تو متنفرم 18-چند می گیری گریه کنی  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BAB</dc:creator>
  <cp:lastModifiedBy>baba</cp:lastModifiedBy>
  <cp:revision>17</cp:revision>
  <dcterms:created xsi:type="dcterms:W3CDTF">2014-10-12T16:37:17Z</dcterms:created>
  <dcterms:modified xsi:type="dcterms:W3CDTF">2016-01-28T03:39:54Z</dcterms:modified>
</cp:coreProperties>
</file>