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4" r:id="rId2"/>
    <p:sldId id="275" r:id="rId3"/>
    <p:sldId id="276" r:id="rId4"/>
    <p:sldId id="277" r:id="rId5"/>
    <p:sldId id="290" r:id="rId6"/>
    <p:sldId id="295" r:id="rId7"/>
    <p:sldId id="278" r:id="rId8"/>
    <p:sldId id="279" r:id="rId9"/>
    <p:sldId id="280" r:id="rId10"/>
    <p:sldId id="296" r:id="rId11"/>
    <p:sldId id="285" r:id="rId12"/>
    <p:sldId id="294" r:id="rId13"/>
    <p:sldId id="293" r:id="rId14"/>
    <p:sldId id="292" r:id="rId15"/>
    <p:sldId id="291" r:id="rId16"/>
    <p:sldId id="281" r:id="rId17"/>
    <p:sldId id="282" r:id="rId18"/>
    <p:sldId id="283" r:id="rId19"/>
    <p:sldId id="284" r:id="rId20"/>
    <p:sldId id="286" r:id="rId21"/>
    <p:sldId id="287" r:id="rId22"/>
    <p:sldId id="288" r:id="rId23"/>
    <p:sldId id="289" r:id="rId24"/>
    <p:sldId id="29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modifyVerifier cryptProviderType="rsaAES" cryptAlgorithmClass="hash" cryptAlgorithmType="typeAny" cryptAlgorithmSid="14" spinCount="100000" saltData="9ALFEWn4O5/oxwJCNm3lqw==" hashData="1uayspqR1yjVM1PYbHW2O3oh/NTnjE3WSaMeAPTxiVYmBGml6WoLBUENiGia3i2Vr9wxpqs4rmb4k6/VDDzGW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سربرگ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5C7CA2C-72A0-4252-8BD6-D2EE11E5564C}" type="datetimeFigureOut">
              <a:rPr lang="fa-IR" smtClean="0"/>
              <a:t>04/18/1437</a:t>
            </a:fld>
            <a:endParaRPr lang="fa-IR"/>
          </a:p>
        </p:txBody>
      </p:sp>
      <p:sp>
        <p:nvSpPr>
          <p:cNvPr id="4" name="نگهدارنده مکان تصویر اسلاید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نگهدارنده مکان نك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9361ADC-4114-421A-AEB2-C161A61A72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4673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61ADC-4114-421A-AEB2-C161A61A72CB}" type="slidenum">
              <a:rPr lang="fa-IR" smtClean="0"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745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72055-22C1-48A3-94B8-5D804B52DAA5}" type="datetime1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F342-C47F-45E8-9F89-85E7C1AB8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CACF7-D31E-488A-A709-25D2711CB59A}" type="datetime1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B6FD-9FFC-4B4A-B230-D62A9235F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5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6C74E-14E3-4131-BCF7-62360752451C}" type="datetime1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CFA53-793E-43C2-9C46-B78531E40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1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ABD5D-9DCF-463A-A11E-320151758F09}" type="datetime1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2F9F2-D24A-4005-9F1C-22DD76017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2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4AB87-DEE0-427F-AA1F-DF9BE7962DBB}" type="datetime1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E95B8-91FA-4BE5-85B3-219D68D19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9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698F-D6C2-4281-BCB2-A04E9F63EA8F}" type="datetime1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FBAC-0AE7-442A-9828-1FACA0CF8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7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2B663-5B0B-47B3-811D-88E6DDD3EF43}" type="datetime1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D879-BC36-4260-ABD6-01512DE53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0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74C28-769E-440E-A6B6-B42FBE591A37}" type="datetime1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92182-9FE9-47F8-9D39-8FB1B4238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1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26240-3574-4B79-B8C1-F347F931DDC4}" type="datetime1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6E65D-5636-4FF2-9ABD-63BB809A3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5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932A-7E60-49F6-97D8-26BC746B9E1F}" type="datetime1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0BB57-2186-4264-A981-3827DE172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9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59614-0104-4C43-BD45-33908FBBA5BB}" type="datetime1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6262-5A1B-47E1-906F-92E802EEE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4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a-IR" smtClean="0"/>
              <a:t>برای ویرایش سبک عنوان اسلاید اصلی، کلیک نمایید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D603DF-7669-4A38-9B9E-9BBABCDA2153}" type="datetime1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93886-197D-448C-8110-75AE01CE2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wav"/><Relationship Id="rId7" Type="http://schemas.openxmlformats.org/officeDocument/2006/relationships/image" Target="../media/image2.jpe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2.MP3"/><Relationship Id="rId4" Type="http://schemas.microsoft.com/office/2007/relationships/media" Target="../media/media2.MP3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09600" y="-1371600"/>
            <a:ext cx="998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         </a:t>
            </a:r>
            <a:endParaRPr lang="fa-IR" dirty="0"/>
          </a:p>
        </p:txBody>
      </p:sp>
      <p:pic>
        <p:nvPicPr>
          <p:cNvPr id="15" name="صوتی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96804" y="4118917"/>
            <a:ext cx="609600" cy="609600"/>
          </a:xfrm>
          <a:prstGeom prst="rect">
            <a:avLst/>
          </a:prstGeom>
        </p:spPr>
      </p:pic>
      <p:pic>
        <p:nvPicPr>
          <p:cNvPr id="1026" name="Picture 2" descr="D:\Documents and Settings\Administrator\My Documents\بارگیری‌ها\Floral.Frames.03.jpg_p30download.com\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033" y="0"/>
            <a:ext cx="92890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29127" y="1177259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800" b="1" dirty="0" smtClean="0">
                <a:solidFill>
                  <a:srgbClr val="FF0066"/>
                </a:solidFill>
                <a:cs typeface="B Titr" panose="00000700000000000000" pitchFamily="2" charset="-78"/>
              </a:rPr>
              <a:t>آموزش شمارش جمله</a:t>
            </a:r>
            <a:endParaRPr lang="fa-IR" sz="32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pic>
        <p:nvPicPr>
          <p:cNvPr id="4" name="4Www.NightDownload.Com- ELAAH _ E_ NAZ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84368" y="580526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8621" y="2824332"/>
            <a:ext cx="6745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تهیه وتنظیم از:مسعود پادری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F342-C47F-45E8-9F89-85E7C1AB81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32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numSld="999" showWhenStopped="0">
                <p:cTn id="3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5" grpId="1"/>
    </p:bldLst>
  </p:timing>
  <p:extLst mod="1">
    <p:ext uri="{E180D4A7-C9FB-4DFB-919C-405C955672EB}">
      <p14:showEvtLst xmlns:p14="http://schemas.microsoft.com/office/powerpoint/2010/main">
        <p14:playEvt time="4213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032" y="692696"/>
            <a:ext cx="85324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اصوات: </a:t>
            </a:r>
            <a:r>
              <a:rPr lang="fa-IR" sz="2800" dirty="0">
                <a:cs typeface="B Titr" panose="00000700000000000000" pitchFamily="2" charset="-78"/>
              </a:rPr>
              <a:t>به کلمه هایی می گویند که برای یکی از عواطف انسانی به کار می روند</a:t>
            </a:r>
            <a:r>
              <a:rPr lang="fa-IR" sz="2800" dirty="0" smtClean="0">
                <a:cs typeface="B Titr" panose="00000700000000000000" pitchFamily="2" charset="-78"/>
              </a:rPr>
              <a:t>.</a:t>
            </a:r>
          </a:p>
          <a:p>
            <a:pPr algn="r"/>
            <a:r>
              <a:rPr lang="fa-IR" sz="2800" dirty="0" smtClean="0">
                <a:cs typeface="B Titr" panose="00000700000000000000" pitchFamily="2" charset="-78"/>
              </a:rPr>
              <a:t> </a:t>
            </a:r>
            <a:endParaRPr lang="fa-IR" sz="2800" dirty="0">
              <a:cs typeface="B Titr" panose="00000700000000000000" pitchFamily="2" charset="-78"/>
            </a:endParaRPr>
          </a:p>
          <a:p>
            <a:pPr algn="r"/>
            <a:r>
              <a:rPr lang="fa-IR" sz="2800" dirty="0">
                <a:cs typeface="B Titr" panose="00000700000000000000" pitchFamily="2" charset="-78"/>
              </a:rPr>
              <a:t>مثلاً وقتی بیماری می گوید:« آه » با همین یک کلمه همه ی درد و رنج خود را بیان می کند</a:t>
            </a:r>
            <a:r>
              <a:rPr lang="fa-IR" sz="2800" dirty="0" smtClean="0">
                <a:cs typeface="B Titr" panose="00000700000000000000" pitchFamily="2" charset="-78"/>
              </a:rPr>
              <a:t>.</a:t>
            </a:r>
          </a:p>
          <a:p>
            <a:pPr algn="r"/>
            <a:endParaRPr lang="fa-IR" sz="2800" dirty="0">
              <a:cs typeface="B Titr" panose="00000700000000000000" pitchFamily="2" charset="-78"/>
            </a:endParaRPr>
          </a:p>
          <a:p>
            <a:pPr algn="r"/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نکته9: </a:t>
            </a:r>
            <a:r>
              <a:rPr lang="fa-IR" sz="2800" dirty="0">
                <a:cs typeface="B Titr" panose="00000700000000000000" pitchFamily="2" charset="-78"/>
              </a:rPr>
              <a:t>مهم ترین اصوات عبارتند از </a:t>
            </a:r>
            <a:r>
              <a:rPr lang="fa-IR" sz="2800" dirty="0" smtClean="0">
                <a:cs typeface="B Titr" panose="00000700000000000000" pitchFamily="2" charset="-78"/>
              </a:rPr>
              <a:t>:</a:t>
            </a:r>
          </a:p>
          <a:p>
            <a:pPr algn="r"/>
            <a:endParaRPr lang="fa-IR" sz="2800" dirty="0">
              <a:cs typeface="B Titr" panose="00000700000000000000" pitchFamily="2" charset="-78"/>
            </a:endParaRPr>
          </a:p>
          <a:p>
            <a:pPr algn="r"/>
            <a:r>
              <a:rPr lang="fa-IR" sz="2800" dirty="0">
                <a:cs typeface="B Titr" panose="00000700000000000000" pitchFamily="2" charset="-78"/>
              </a:rPr>
              <a:t>(به به ! </a:t>
            </a:r>
            <a:r>
              <a:rPr lang="fa-IR" sz="2800" dirty="0">
                <a:solidFill>
                  <a:srgbClr val="0070C0"/>
                </a:solidFill>
                <a:cs typeface="B Titr" panose="00000700000000000000" pitchFamily="2" charset="-78"/>
              </a:rPr>
              <a:t>آه !</a:t>
            </a:r>
            <a:r>
              <a:rPr lang="fa-IR" sz="2800" dirty="0">
                <a:cs typeface="B Titr" panose="00000700000000000000" pitchFamily="2" charset="-78"/>
              </a:rPr>
              <a:t> آفرین </a:t>
            </a:r>
            <a:r>
              <a:rPr lang="fa-IR" sz="2800" dirty="0" smtClean="0">
                <a:cs typeface="B Titr" panose="00000700000000000000" pitchFamily="2" charset="-78"/>
              </a:rPr>
              <a:t>! </a:t>
            </a:r>
            <a:r>
              <a:rPr lang="fa-IR" sz="2800" dirty="0" smtClean="0">
                <a:solidFill>
                  <a:srgbClr val="0070C0"/>
                </a:solidFill>
                <a:cs typeface="B Titr" panose="00000700000000000000" pitchFamily="2" charset="-78"/>
              </a:rPr>
              <a:t>دریغا </a:t>
            </a:r>
            <a:r>
              <a:rPr lang="fa-IR" sz="2800" dirty="0">
                <a:solidFill>
                  <a:srgbClr val="0070C0"/>
                </a:solidFill>
                <a:cs typeface="B Titr" panose="00000700000000000000" pitchFamily="2" charset="-78"/>
              </a:rPr>
              <a:t>! </a:t>
            </a:r>
            <a:r>
              <a:rPr lang="fa-IR" sz="2800" dirty="0">
                <a:cs typeface="B Titr" panose="00000700000000000000" pitchFamily="2" charset="-78"/>
              </a:rPr>
              <a:t>خوشا </a:t>
            </a:r>
            <a:r>
              <a:rPr lang="fa-IR" sz="2800" dirty="0" smtClean="0">
                <a:cs typeface="B Titr" panose="00000700000000000000" pitchFamily="2" charset="-78"/>
              </a:rPr>
              <a:t>!  </a:t>
            </a:r>
            <a:r>
              <a:rPr lang="fa-IR" sz="2800" dirty="0">
                <a:solidFill>
                  <a:srgbClr val="0070C0"/>
                </a:solidFill>
                <a:cs typeface="B Titr" panose="00000700000000000000" pitchFamily="2" charset="-78"/>
              </a:rPr>
              <a:t>افسوس </a:t>
            </a:r>
            <a:r>
              <a:rPr lang="fa-IR" sz="2800" dirty="0" smtClean="0">
                <a:solidFill>
                  <a:srgbClr val="0070C0"/>
                </a:solidFill>
                <a:cs typeface="B Titr" panose="00000700000000000000" pitchFamily="2" charset="-78"/>
              </a:rPr>
              <a:t>! </a:t>
            </a:r>
            <a:r>
              <a:rPr lang="fa-IR" sz="2800" dirty="0" smtClean="0">
                <a:cs typeface="B Titr" panose="00000700000000000000" pitchFamily="2" charset="-78"/>
              </a:rPr>
              <a:t>آخ </a:t>
            </a:r>
            <a:r>
              <a:rPr lang="fa-IR" sz="2800" dirty="0">
                <a:cs typeface="B Titr" panose="00000700000000000000" pitchFamily="2" charset="-78"/>
              </a:rPr>
              <a:t>! </a:t>
            </a:r>
            <a:r>
              <a:rPr lang="fa-IR" sz="2800" dirty="0" smtClean="0">
                <a:cs typeface="B Titr" panose="00000700000000000000" pitchFamily="2" charset="-78"/>
              </a:rPr>
              <a:t> </a:t>
            </a:r>
            <a:r>
              <a:rPr lang="fa-IR" sz="2800" dirty="0" smtClean="0">
                <a:solidFill>
                  <a:srgbClr val="0070C0"/>
                </a:solidFill>
                <a:cs typeface="B Titr" panose="00000700000000000000" pitchFamily="2" charset="-78"/>
              </a:rPr>
              <a:t>وای !  </a:t>
            </a:r>
            <a:r>
              <a:rPr lang="fa-IR" sz="2800" dirty="0" smtClean="0">
                <a:cs typeface="B Titr" panose="00000700000000000000" pitchFamily="2" charset="-78"/>
              </a:rPr>
              <a:t>مرحبا </a:t>
            </a:r>
            <a:r>
              <a:rPr lang="fa-IR" sz="2800" dirty="0">
                <a:cs typeface="B Titr" panose="00000700000000000000" pitchFamily="2" charset="-78"/>
              </a:rPr>
              <a:t>! )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853" y="5445224"/>
            <a:ext cx="8586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نکته10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: </a:t>
            </a:r>
            <a:r>
              <a:rPr lang="fa-IR" sz="3200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اصوات جانشین جمله های تعجّبی یا عاطفی هستند.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6E65D-5636-4FF2-9ABD-63BB809A3AB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836712"/>
            <a:ext cx="8928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انواع اصوات 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عبارتند از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:</a:t>
            </a:r>
          </a:p>
          <a:p>
            <a:pPr algn="r"/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endParaRPr lang="fa-IR" sz="32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برای آرزو و دعا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:        </a:t>
            </a:r>
            <a:r>
              <a:rPr lang="fa-IR" sz="3200" dirty="0">
                <a:cs typeface="B Titr" panose="00000700000000000000" pitchFamily="2" charset="-78"/>
              </a:rPr>
              <a:t>کاشکی ، کاش ، ای کاش ، آمین ، الهی</a:t>
            </a:r>
          </a:p>
          <a:p>
            <a:pPr algn="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برای تشویق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:                  </a:t>
            </a:r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به به ، </a:t>
            </a:r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آفرین </a:t>
            </a:r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،بارک </a:t>
            </a:r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الله،مرحبا،خوشا</a:t>
            </a:r>
            <a:endParaRPr lang="fa-IR" sz="32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برای تاسف و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درد:           </a:t>
            </a:r>
            <a:r>
              <a:rPr lang="fa-IR" sz="3200" dirty="0" smtClean="0">
                <a:cs typeface="B Titr" panose="00000700000000000000" pitchFamily="2" charset="-78"/>
              </a:rPr>
              <a:t>آه </a:t>
            </a:r>
            <a:r>
              <a:rPr lang="fa-IR" sz="3200" dirty="0">
                <a:cs typeface="B Titr" panose="00000700000000000000" pitchFamily="2" charset="-78"/>
              </a:rPr>
              <a:t>، درد ، دریغا ، دریغ  ، ای داد </a:t>
            </a:r>
            <a:r>
              <a:rPr lang="fa-IR" sz="3200" dirty="0" smtClean="0">
                <a:cs typeface="B Titr" panose="00000700000000000000" pitchFamily="2" charset="-78"/>
              </a:rPr>
              <a:t> </a:t>
            </a:r>
            <a:endParaRPr lang="fa-IR" sz="3200" dirty="0">
              <a:cs typeface="B Titr" panose="00000700000000000000" pitchFamily="2" charset="-78"/>
            </a:endParaRPr>
          </a:p>
          <a:p>
            <a:pPr algn="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برای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تعجب:                      </a:t>
            </a:r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به </a:t>
            </a:r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، </a:t>
            </a:r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عجب ، چه عجب ، عجبا ، شگفتا</a:t>
            </a:r>
          </a:p>
          <a:p>
            <a:pPr algn="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برای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تنبیه:                        </a:t>
            </a:r>
            <a:r>
              <a:rPr lang="fa-IR" sz="3200" dirty="0">
                <a:cs typeface="B Titr" panose="00000700000000000000" pitchFamily="2" charset="-78"/>
              </a:rPr>
              <a:t>امان ، الامان ، مبادا ، زنهار ، هان</a:t>
            </a:r>
          </a:p>
          <a:p>
            <a:pPr algn="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برای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احترام:                    </a:t>
            </a:r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چشم ، به چشم ، بله قربان</a:t>
            </a:r>
          </a:p>
          <a:p>
            <a:pPr algn="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برای قبول و تصدیق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:        </a:t>
            </a:r>
            <a:r>
              <a:rPr lang="fa-IR" sz="3200" dirty="0">
                <a:cs typeface="B Titr" panose="00000700000000000000" pitchFamily="2" charset="-78"/>
              </a:rPr>
              <a:t>بله ، آری ، ای ، ای والله</a:t>
            </a:r>
          </a:p>
          <a:p>
            <a:pPr algn="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برای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دستور:                     </a:t>
            </a:r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خاموش ، ساکت ، یالله ، بسم الله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6E65D-5636-4FF2-9ABD-63BB809A3AB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5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76672"/>
            <a:ext cx="867645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800" dirty="0" smtClean="0">
                <a:cs typeface="B Titr" panose="00000700000000000000" pitchFamily="2" charset="-78"/>
              </a:rPr>
              <a:t>گاهی </a:t>
            </a:r>
            <a:r>
              <a:rPr lang="fa-IR" sz="2800" dirty="0">
                <a:cs typeface="B Titr" panose="00000700000000000000" pitchFamily="2" charset="-78"/>
              </a:rPr>
              <a:t>حذف فعل در جمله به خاطرِ جلو گیری از تکرار فعل است به این نوع از حذف فعل ،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حذف به صورت لفظی </a:t>
            </a:r>
            <a:r>
              <a:rPr lang="fa-IR" sz="2800" dirty="0">
                <a:cs typeface="B Titr" panose="00000700000000000000" pitchFamily="2" charset="-78"/>
              </a:rPr>
              <a:t>گویند.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844824"/>
            <a:ext cx="846043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از مکا فات عمل غافل مشو / گندم از گندم بروید جو زجو </a:t>
            </a:r>
            <a:r>
              <a:rPr lang="fa-IR" sz="2800" dirty="0">
                <a:cs typeface="B Titr" panose="00000700000000000000" pitchFamily="2" charset="-78"/>
              </a:rPr>
              <a:t>( بروید )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2782089"/>
            <a:ext cx="8964488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800" dirty="0">
                <a:cs typeface="B Titr" panose="00000700000000000000" pitchFamily="2" charset="-78"/>
              </a:rPr>
              <a:t>گاهی در ظاهرِ جمله هیچ فعلی دیده نمی شود امّا از راهِ معنا می توان به وجود فعل پی برد. به این نوع از حذفِ فعل ، </a:t>
            </a:r>
            <a:endParaRPr lang="fa-IR" sz="2800" dirty="0" smtClean="0">
              <a:cs typeface="B Titr" panose="00000700000000000000" pitchFamily="2" charset="-78"/>
            </a:endParaRPr>
          </a:p>
          <a:p>
            <a:pPr algn="r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حذف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به صورت معنوی </a:t>
            </a:r>
            <a:r>
              <a:rPr lang="fa-IR" sz="2800" dirty="0">
                <a:cs typeface="B Titr" panose="00000700000000000000" pitchFamily="2" charset="-78"/>
              </a:rPr>
              <a:t>گویند.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4350296"/>
            <a:ext cx="824440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cs typeface="B Jadid" panose="00000700000000000000" pitchFamily="2" charset="-78"/>
              </a:rPr>
              <a:t>هرکه بامش بیش ، برفش بیش تر ( 2 جمله ) فعل است حذف شده است.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5157192"/>
            <a:ext cx="8396112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r"/>
            <a:r>
              <a:rPr lang="fa-IR" sz="2800" dirty="0">
                <a:cs typeface="B Jadid" panose="00000700000000000000" pitchFamily="2" charset="-78"/>
              </a:rPr>
              <a:t>هرچه ارزان تر ، بهتر ( 2 جمله ) فعل است حذف شده است.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z="1400" b="1" dirty="0" smtClean="0">
                <a:solidFill>
                  <a:srgbClr val="FF0000"/>
                </a:solidFill>
              </a:rPr>
              <a:t>مدرس : مسعود پادری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6E65D-5636-4FF2-9ABD-63BB809A3AB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build="p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908720"/>
            <a:ext cx="8640960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در اطراف ما صدا هایی از موجودات زنده و غیر زنده شنیده می شود که به آن </a:t>
            </a:r>
            <a:r>
              <a:rPr lang="fa-IR" sz="2800" dirty="0">
                <a:cs typeface="B Titr" panose="00000700000000000000" pitchFamily="2" charset="-78"/>
              </a:rPr>
              <a:t>نام آوا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گویند. </a:t>
            </a:r>
            <a:endParaRPr lang="fa-IR" sz="28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/>
            <a:endParaRPr lang="fa-IR" sz="28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میو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میو ، واق واق ، خِش خِش ، شُر شُر ، تیک تاک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5068" y="3573016"/>
            <a:ext cx="7237879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a-IR" sz="3200" dirty="0">
                <a:cs typeface="B Jadid" panose="00000700000000000000" pitchFamily="2" charset="-78"/>
              </a:rPr>
              <a:t>نام آوا ها در شمارش جمله به حساب نمی آیند.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6E65D-5636-4FF2-9ABD-63BB809A3AB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6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024" y="332656"/>
            <a:ext cx="8820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جمله </a:t>
            </a:r>
            <a:r>
              <a:rPr lang="fa-IR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ی </a:t>
            </a:r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دو نوع دارد</a:t>
            </a:r>
            <a:r>
              <a:rPr lang="fa-IR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:</a:t>
            </a:r>
          </a:p>
          <a:p>
            <a:pPr algn="r"/>
            <a:r>
              <a:rPr lang="fa-IR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800" b="1" dirty="0">
                <a:solidFill>
                  <a:srgbClr val="0070C0"/>
                </a:solidFill>
                <a:cs typeface="B Titr" panose="00000700000000000000" pitchFamily="2" charset="-78"/>
              </a:rPr>
              <a:t>1- جمله ی ساده </a:t>
            </a:r>
            <a:r>
              <a:rPr lang="fa-IR" sz="28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                              2- </a:t>
            </a:r>
            <a:r>
              <a:rPr lang="fa-IR" sz="2800" b="1" dirty="0">
                <a:solidFill>
                  <a:srgbClr val="0070C0"/>
                </a:solidFill>
                <a:cs typeface="B Titr" panose="00000700000000000000" pitchFamily="2" charset="-78"/>
              </a:rPr>
              <a:t>جمله ی مرکب</a:t>
            </a:r>
          </a:p>
          <a:p>
            <a:pPr algn="r"/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جمله ی </a:t>
            </a:r>
            <a:r>
              <a:rPr lang="fa-IR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ساده: </a:t>
            </a:r>
            <a:r>
              <a:rPr lang="fa-IR" sz="2800" b="1" dirty="0">
                <a:cs typeface="B Titr" panose="00000700000000000000" pitchFamily="2" charset="-78"/>
              </a:rPr>
              <a:t>جمله ای است که یک فعل </a:t>
            </a:r>
            <a:r>
              <a:rPr lang="fa-IR" sz="2800" b="1" dirty="0" smtClean="0">
                <a:cs typeface="B Titr" panose="00000700000000000000" pitchFamily="2" charset="-78"/>
              </a:rPr>
              <a:t>دارد.</a:t>
            </a:r>
          </a:p>
          <a:p>
            <a:pPr algn="r"/>
            <a:r>
              <a:rPr lang="fa-IR" sz="2800" b="1" dirty="0" smtClean="0">
                <a:cs typeface="B Titr" panose="00000700000000000000" pitchFamily="2" charset="-78"/>
              </a:rPr>
              <a:t>مانند </a:t>
            </a:r>
            <a:r>
              <a:rPr lang="fa-IR" sz="2800" b="1" dirty="0">
                <a:cs typeface="B Titr" panose="00000700000000000000" pitchFamily="2" charset="-78"/>
              </a:rPr>
              <a:t>: من روز مادر را به مادرم تبریک گفتم. </a:t>
            </a:r>
          </a:p>
          <a:p>
            <a:pPr algn="r"/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جمله ی مرکب </a:t>
            </a:r>
            <a:r>
              <a:rPr lang="fa-IR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:</a:t>
            </a:r>
            <a:r>
              <a:rPr lang="fa-IR" sz="2800" b="1" dirty="0" smtClean="0">
                <a:cs typeface="B Titr" panose="00000700000000000000" pitchFamily="2" charset="-78"/>
              </a:rPr>
              <a:t>جمله </a:t>
            </a:r>
            <a:r>
              <a:rPr lang="fa-IR" sz="2800" b="1" dirty="0">
                <a:cs typeface="B Titr" panose="00000700000000000000" pitchFamily="2" charset="-78"/>
              </a:rPr>
              <a:t>ای است که بیش از یک فعل </a:t>
            </a:r>
            <a:r>
              <a:rPr lang="fa-IR" sz="2800" b="1" dirty="0" smtClean="0">
                <a:cs typeface="B Titr" panose="00000700000000000000" pitchFamily="2" charset="-78"/>
              </a:rPr>
              <a:t>دارد.</a:t>
            </a:r>
          </a:p>
          <a:p>
            <a:pPr algn="r"/>
            <a:r>
              <a:rPr lang="fa-IR" sz="2800" b="1" dirty="0" smtClean="0">
                <a:cs typeface="B Titr" panose="00000700000000000000" pitchFamily="2" charset="-78"/>
              </a:rPr>
              <a:t>مانند</a:t>
            </a:r>
            <a:r>
              <a:rPr lang="fa-IR" sz="2800" b="1" dirty="0">
                <a:cs typeface="B Titr" panose="00000700000000000000" pitchFamily="2" charset="-78"/>
              </a:rPr>
              <a:t>: وقتی به مدرسه </a:t>
            </a:r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رفتم</a:t>
            </a:r>
            <a:r>
              <a:rPr lang="fa-IR" sz="2800" b="1" dirty="0">
                <a:cs typeface="B Titr" panose="00000700000000000000" pitchFamily="2" charset="-78"/>
              </a:rPr>
              <a:t> باران </a:t>
            </a:r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می بارید</a:t>
            </a:r>
          </a:p>
        </p:txBody>
      </p:sp>
      <p:sp>
        <p:nvSpPr>
          <p:cNvPr id="3" name="Rectangle 2"/>
          <p:cNvSpPr/>
          <p:nvPr/>
        </p:nvSpPr>
        <p:spPr>
          <a:xfrm>
            <a:off x="4067944" y="3573016"/>
            <a:ext cx="4480714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a-IR" sz="2400" dirty="0">
                <a:cs typeface="B Jadid" panose="00000700000000000000" pitchFamily="2" charset="-78"/>
              </a:rPr>
              <a:t>دوست بیا که یار ز رخ پرده بر گرفت</a:t>
            </a:r>
          </a:p>
        </p:txBody>
      </p:sp>
      <p:sp>
        <p:nvSpPr>
          <p:cNvPr id="4" name="Rectangle 3"/>
          <p:cNvSpPr/>
          <p:nvPr/>
        </p:nvSpPr>
        <p:spPr>
          <a:xfrm>
            <a:off x="2915428" y="4366552"/>
            <a:ext cx="568296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r"/>
            <a:r>
              <a:rPr lang="fa-IR" sz="2400" b="1" dirty="0">
                <a:cs typeface="B Jadid" panose="00000700000000000000" pitchFamily="2" charset="-78"/>
              </a:rPr>
              <a:t>وقتی به مدرسه می رفتم مادرم را در راه دیدم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1680" y="5165952"/>
            <a:ext cx="731727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cs typeface="B Jadid" panose="00000700000000000000" pitchFamily="2" charset="-78"/>
              </a:rPr>
              <a:t>اکنون شما را با یکی از انواع کتاب های مرجع آشنا می کنیم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6E65D-5636-4FF2-9ABD-63BB809A3AB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8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052736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dirty="0">
                <a:cs typeface="B Titr" panose="00000700000000000000" pitchFamily="2" charset="-78"/>
              </a:rPr>
              <a:t>درعبارت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«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من با دیدن شما و پرسیدن درس از شما به هدف مهم خود » </a:t>
            </a:r>
            <a:r>
              <a:rPr lang="fa-IR" sz="2800" dirty="0">
                <a:cs typeface="B Titr" panose="00000700000000000000" pitchFamily="2" charset="-78"/>
              </a:rPr>
              <a:t>فعل وجود ندارد.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1" y="1628800"/>
            <a:ext cx="1354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solidFill>
                  <a:srgbClr val="0070C0"/>
                </a:solidFill>
                <a:cs typeface="B Jadid" panose="00000700000000000000" pitchFamily="2" charset="-78"/>
              </a:rPr>
              <a:t> </a:t>
            </a:r>
            <a:r>
              <a:rPr lang="fa-IR" sz="2800" dirty="0" smtClean="0">
                <a:solidFill>
                  <a:srgbClr val="0070C0"/>
                </a:solidFill>
                <a:cs typeface="B Jadid" panose="00000700000000000000" pitchFamily="2" charset="-78"/>
              </a:rPr>
              <a:t>درست</a:t>
            </a:r>
            <a:r>
              <a:rPr lang="fa-IR" sz="2400" dirty="0" smtClean="0">
                <a:solidFill>
                  <a:srgbClr val="0070C0"/>
                </a:solidFill>
                <a:cs typeface="B Jadid" panose="00000700000000000000" pitchFamily="2" charset="-78"/>
              </a:rPr>
              <a:t> </a:t>
            </a:r>
            <a:endParaRPr lang="fa-IR" sz="2400" dirty="0">
              <a:solidFill>
                <a:srgbClr val="0070C0"/>
              </a:solidFill>
              <a:cs typeface="B Jadid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7737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>
                <a:cs typeface="B Jadid" panose="00000700000000000000" pitchFamily="2" charset="-78"/>
              </a:rPr>
              <a:t>درعبارت های زیر </a:t>
            </a:r>
            <a:r>
              <a:rPr lang="fa-IR" sz="2400" dirty="0">
                <a:solidFill>
                  <a:srgbClr val="FF0000"/>
                </a:solidFill>
                <a:cs typeface="B Jadid" panose="00000700000000000000" pitchFamily="2" charset="-78"/>
              </a:rPr>
              <a:t>درست ونادرست بودن </a:t>
            </a:r>
            <a:r>
              <a:rPr lang="fa-IR" sz="2400" dirty="0">
                <a:cs typeface="B Jadid" panose="00000700000000000000" pitchFamily="2" charset="-78"/>
              </a:rPr>
              <a:t>آنها را مشخص کنید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2204864"/>
            <a:ext cx="8858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dirty="0">
                <a:cs typeface="B Titr" panose="00000700000000000000" pitchFamily="2" charset="-78"/>
              </a:rPr>
              <a:t>در مصراع «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نگشت آسایشم یک لحظه دمساز</a:t>
            </a:r>
            <a:r>
              <a:rPr lang="fa-IR" sz="2800" dirty="0">
                <a:cs typeface="B Titr" panose="00000700000000000000" pitchFamily="2" charset="-78"/>
              </a:rPr>
              <a:t>» دو فعل به </a:t>
            </a:r>
            <a:r>
              <a:rPr lang="fa-IR" sz="2800" dirty="0" smtClean="0">
                <a:cs typeface="B Titr" panose="00000700000000000000" pitchFamily="2" charset="-78"/>
              </a:rPr>
              <a:t>کار </a:t>
            </a:r>
            <a:r>
              <a:rPr lang="fa-IR" sz="2800" dirty="0">
                <a:cs typeface="B Titr" panose="00000700000000000000" pitchFamily="2" charset="-78"/>
              </a:rPr>
              <a:t>رفته است.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0385" y="2926105"/>
            <a:ext cx="1245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solidFill>
                  <a:srgbClr val="0070C0"/>
                </a:solidFill>
                <a:cs typeface="B Jadid" panose="00000700000000000000" pitchFamily="2" charset="-78"/>
              </a:rPr>
              <a:t>نادرست</a:t>
            </a:r>
            <a:endParaRPr lang="fa-IR" sz="2800" dirty="0">
              <a:solidFill>
                <a:srgbClr val="0070C0"/>
              </a:solidFill>
              <a:cs typeface="B Jadid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1680" y="3572666"/>
            <a:ext cx="7157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2800" dirty="0">
                <a:cs typeface="B Titr" panose="00000700000000000000" pitchFamily="2" charset="-78"/>
              </a:rPr>
              <a:t>در عبارت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« مثل ماهی، میان آب زلال» </a:t>
            </a:r>
            <a:r>
              <a:rPr lang="fa-IR" sz="2800" dirty="0">
                <a:cs typeface="B Titr" panose="00000700000000000000" pitchFamily="2" charset="-78"/>
              </a:rPr>
              <a:t>فعل وجود دارد.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39328" y="4063074"/>
            <a:ext cx="1095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rgbClr val="0070C0"/>
                </a:solidFill>
                <a:cs typeface="B Jadid" panose="00000700000000000000" pitchFamily="2" charset="-78"/>
              </a:rPr>
              <a:t>نادرست</a:t>
            </a:r>
            <a:endParaRPr lang="fa-IR" sz="2400" dirty="0">
              <a:solidFill>
                <a:srgbClr val="0070C0"/>
              </a:solidFill>
              <a:cs typeface="B Jadid" panose="00000700000000000000" pitchFamily="2" charset="-7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z="1400" b="1" dirty="0" smtClean="0">
                <a:solidFill>
                  <a:srgbClr val="FF0000"/>
                </a:solidFill>
              </a:rPr>
              <a:t>مدرس : مسعود پادری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6E65D-5636-4FF2-9ABD-63BB809A3AB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2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88640"/>
            <a:ext cx="7374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cs typeface="B Titr" panose="00000700000000000000" pitchFamily="2" charset="-78"/>
              </a:rPr>
              <a:t>اکنون </a:t>
            </a:r>
            <a:r>
              <a:rPr lang="fa-IR" sz="2800" dirty="0" smtClean="0">
                <a:cs typeface="B Titr" panose="00000700000000000000" pitchFamily="2" charset="-78"/>
              </a:rPr>
              <a:t>به سوالات </a:t>
            </a:r>
            <a:r>
              <a:rPr lang="fa-IR" sz="2800" dirty="0">
                <a:cs typeface="B Titr" panose="00000700000000000000" pitchFamily="2" charset="-78"/>
              </a:rPr>
              <a:t>در باره ی شمارش تعدادجمله </a:t>
            </a:r>
            <a:r>
              <a:rPr lang="fa-IR" sz="2800" dirty="0" smtClean="0">
                <a:cs typeface="B Titr" panose="00000700000000000000" pitchFamily="2" charset="-78"/>
              </a:rPr>
              <a:t>پاسخ دهید</a:t>
            </a:r>
            <a:endParaRPr lang="fa-IR" sz="2800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3968" y="901169"/>
            <a:ext cx="4717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cs typeface="B Titr" panose="00000700000000000000" pitchFamily="2" charset="-78"/>
              </a:rPr>
              <a:t>1-این </a:t>
            </a:r>
            <a:r>
              <a:rPr lang="fa-IR" sz="2400" dirty="0">
                <a:cs typeface="B Titr" panose="00000700000000000000" pitchFamily="2" charset="-78"/>
              </a:rPr>
              <a:t>بیت از چند جمله تشکیل شده است؟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844824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برو شیر درنده باش ای دغل</a:t>
            </a:r>
          </a:p>
          <a:p>
            <a:pPr algn="r"/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                                      مینداز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خود را چو روباه شل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3573016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b="1" dirty="0">
                <a:solidFill>
                  <a:srgbClr val="FF0000"/>
                </a:solidFill>
                <a:cs typeface="B Titr" panose="00000700000000000000" pitchFamily="2" charset="-78"/>
              </a:rPr>
              <a:t>توجه:</a:t>
            </a:r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 برو /باش/مینداز 3 </a:t>
            </a:r>
            <a:r>
              <a:rPr lang="fa-IR" sz="32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فعل</a:t>
            </a:r>
          </a:p>
          <a:p>
            <a:pPr algn="r"/>
            <a:endParaRPr lang="fa-IR" sz="3200" b="1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2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ای دغل(منادا</a:t>
            </a:r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) یک شبه </a:t>
            </a:r>
            <a:r>
              <a:rPr lang="fa-IR" sz="32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جمله</a:t>
            </a:r>
          </a:p>
          <a:p>
            <a:pPr algn="r"/>
            <a:endParaRPr lang="fa-IR" sz="3200" b="1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پس در کل </a:t>
            </a:r>
            <a:r>
              <a:rPr lang="fa-IR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چهار </a:t>
            </a:r>
            <a:r>
              <a:rPr lang="fa-IR" sz="3200" b="1" dirty="0">
                <a:solidFill>
                  <a:srgbClr val="FF0000"/>
                </a:solidFill>
                <a:cs typeface="B Titr" panose="00000700000000000000" pitchFamily="2" charset="-78"/>
              </a:rPr>
              <a:t>جمله </a:t>
            </a:r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است.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6E65D-5636-4FF2-9ABD-63BB809A3AB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1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17543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dirty="0">
                <a:cs typeface="B Titr" panose="00000700000000000000" pitchFamily="2" charset="-78"/>
              </a:rPr>
              <a:t> </a:t>
            </a:r>
            <a:r>
              <a:rPr lang="fa-IR" sz="3200" dirty="0" smtClean="0">
                <a:cs typeface="B Titr" panose="00000700000000000000" pitchFamily="2" charset="-78"/>
              </a:rPr>
              <a:t>2-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نه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در کوه سبزی نه در باغ شخ</a:t>
            </a:r>
          </a:p>
          <a:p>
            <a:pPr algn="r"/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                                                   ملخ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بوستان خورد و مردم ملخ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508" y="1294761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>
                <a:solidFill>
                  <a:srgbClr val="FF0000"/>
                </a:solidFill>
                <a:cs typeface="B Titr" panose="00000700000000000000" pitchFamily="2" charset="-78"/>
              </a:rPr>
              <a:t>توجه:</a:t>
            </a:r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 نه در کوه سبزی (ماند) نه در باغ </a:t>
            </a:r>
            <a:r>
              <a:rPr lang="fa-IR" sz="32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شاخه(ماند)</a:t>
            </a:r>
          </a:p>
          <a:p>
            <a:pPr algn="ctr"/>
            <a:r>
              <a:rPr lang="fa-IR" sz="32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ملخ </a:t>
            </a:r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بوستان خورد و مردم ملخ (خوردند</a:t>
            </a:r>
            <a:r>
              <a:rPr lang="fa-IR" sz="32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)</a:t>
            </a:r>
          </a:p>
          <a:p>
            <a:pPr algn="ctr"/>
            <a:r>
              <a:rPr lang="fa-IR" sz="32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این 3 فعل حذف شده اند</a:t>
            </a:r>
            <a:r>
              <a:rPr lang="fa-IR" sz="32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.</a:t>
            </a:r>
            <a:endParaRPr lang="en-US" sz="3200" b="1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پس در کل </a:t>
            </a:r>
            <a:r>
              <a:rPr lang="fa-IR" sz="3200" b="1" dirty="0">
                <a:solidFill>
                  <a:srgbClr val="FF0000"/>
                </a:solidFill>
                <a:cs typeface="B Titr" panose="00000700000000000000" pitchFamily="2" charset="-78"/>
              </a:rPr>
              <a:t>چهار جمله </a:t>
            </a:r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است</a:t>
            </a:r>
            <a:r>
              <a:rPr lang="fa-IR" sz="32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.</a:t>
            </a:r>
            <a:endParaRPr lang="fa-IR" sz="3200" b="1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3691997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dirty="0" smtClean="0">
                <a:cs typeface="B Titr" panose="00000700000000000000" pitchFamily="2" charset="-78"/>
              </a:rPr>
              <a:t>3-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نان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خود خوردن و نشستن به که کمر زرّین بستن و به خدمت ایستادن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4581128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توجه: </a:t>
            </a:r>
            <a:r>
              <a:rPr lang="fa-IR" sz="2800" b="1" dirty="0">
                <a:cs typeface="B Titr" panose="00000700000000000000" pitchFamily="2" charset="-78"/>
              </a:rPr>
              <a:t>این عبارت فقط یک جمله است که البتّه فعل آن هم حذف شده است فعل حذف شده </a:t>
            </a:r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(است ) </a:t>
            </a:r>
            <a:r>
              <a:rPr lang="fa-IR" sz="2800" b="1" dirty="0">
                <a:cs typeface="B Titr" panose="00000700000000000000" pitchFamily="2" charset="-78"/>
              </a:rPr>
              <a:t>می باشد.</a:t>
            </a:r>
            <a:endParaRPr lang="fa-IR" sz="2400" b="1" dirty="0">
              <a:cs typeface="B Titr" panose="00000700000000000000" pitchFamily="2" charset="-78"/>
            </a:endParaRPr>
          </a:p>
          <a:p>
            <a:pPr algn="r"/>
            <a:r>
              <a:rPr lang="fa-IR" sz="2400" b="1" dirty="0">
                <a:cs typeface="B Titr" panose="00000700000000000000" pitchFamily="2" charset="-78"/>
              </a:rPr>
              <a:t>نان </a:t>
            </a:r>
            <a:r>
              <a:rPr lang="fa-IR" sz="2400" b="1" dirty="0" smtClean="0">
                <a:cs typeface="B Titr" panose="00000700000000000000" pitchFamily="2" charset="-78"/>
              </a:rPr>
              <a:t>خود </a:t>
            </a:r>
            <a:r>
              <a:rPr lang="fa-IR" sz="2400" b="1" dirty="0">
                <a:cs typeface="B Titr" panose="00000700000000000000" pitchFamily="2" charset="-78"/>
              </a:rPr>
              <a:t>خوردن و </a:t>
            </a:r>
            <a:r>
              <a:rPr lang="fa-IR" sz="2400" b="1" dirty="0" smtClean="0">
                <a:cs typeface="B Titr" panose="00000700000000000000" pitchFamily="2" charset="-78"/>
              </a:rPr>
              <a:t>نشستن از </a:t>
            </a:r>
            <a:r>
              <a:rPr lang="fa-IR" sz="2400" b="1" dirty="0">
                <a:cs typeface="B Titr" panose="00000700000000000000" pitchFamily="2" charset="-78"/>
              </a:rPr>
              <a:t>کمر زرّین بستن و به خدمت </a:t>
            </a:r>
            <a:r>
              <a:rPr lang="fa-IR" sz="2400" b="1" dirty="0" smtClean="0">
                <a:cs typeface="B Titr" panose="00000700000000000000" pitchFamily="2" charset="-78"/>
              </a:rPr>
              <a:t>ایستادن</a:t>
            </a:r>
            <a:r>
              <a:rPr lang="fa-IR" sz="2400" b="1" dirty="0">
                <a:cs typeface="B Titr" panose="00000700000000000000" pitchFamily="2" charset="-78"/>
              </a:rPr>
              <a:t> </a:t>
            </a: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بهتر </a:t>
            </a: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است. </a:t>
            </a:r>
            <a:endParaRPr lang="fa-IR" sz="24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6E65D-5636-4FF2-9ABD-63BB809A3AB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5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96752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نوجوانی دوره ای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شبیه به رویا و زیباست.زیبایی و قشنگی آن را با کم حوصلگی و 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دلخوری های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بیهوده، زشت نکنیم.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8832" y="2780928"/>
            <a:ext cx="7308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الف) یک          </a:t>
            </a:r>
            <a:endParaRPr lang="fa-IR" sz="3200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                   </a:t>
            </a:r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ب) دو          </a:t>
            </a:r>
            <a:endParaRPr lang="fa-IR" sz="3200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                                             </a:t>
            </a:r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ج) سه           </a:t>
            </a:r>
            <a:endParaRPr lang="fa-IR" sz="3200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                                                                       </a:t>
            </a:r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د) چهار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1920" y="425279"/>
            <a:ext cx="5017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cs typeface="B Titr" panose="00000700000000000000" pitchFamily="2" charset="-78"/>
              </a:rPr>
              <a:t>4-درعبارت </a:t>
            </a:r>
            <a:r>
              <a:rPr lang="fa-IR" sz="2800" dirty="0">
                <a:cs typeface="B Titr" panose="00000700000000000000" pitchFamily="2" charset="-78"/>
              </a:rPr>
              <a:t>زیر چند فعل وجود دارد؟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6E65D-5636-4FF2-9ABD-63BB809A3AB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407592"/>
            <a:ext cx="6995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cs typeface="B Titr" panose="00000700000000000000" pitchFamily="2" charset="-78"/>
              </a:rPr>
              <a:t>5-درجمله </a:t>
            </a:r>
            <a:r>
              <a:rPr lang="fa-IR" sz="3200" dirty="0">
                <a:cs typeface="B Titr" panose="00000700000000000000" pitchFamily="2" charset="-78"/>
              </a:rPr>
              <a:t>ی چندم بیت زیر، فعل وجود </a:t>
            </a:r>
            <a:r>
              <a:rPr lang="fa-IR" sz="3200" u="sng" dirty="0">
                <a:cs typeface="B Titr" panose="00000700000000000000" pitchFamily="2" charset="-78"/>
              </a:rPr>
              <a:t>ندارد</a:t>
            </a:r>
            <a:r>
              <a:rPr lang="fa-IR" sz="3200" dirty="0">
                <a:cs typeface="B Titr" panose="00000700000000000000" pitchFamily="2" charset="-78"/>
              </a:rPr>
              <a:t>؟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556792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زنهار، مزن دست به دامان گروهی             </a:t>
            </a:r>
            <a:endParaRPr lang="fa-IR" sz="32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                                          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کز حق ببریدند و به باطل گرویدند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3140968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الف) اوّل      </a:t>
            </a:r>
            <a:endParaRPr lang="fa-IR" sz="3200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                          </a:t>
            </a:r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ب) دوم       </a:t>
            </a:r>
            <a:endParaRPr lang="fa-IR" sz="3200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                                                 </a:t>
            </a:r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ج) سوم     </a:t>
            </a:r>
            <a:endParaRPr lang="fa-IR" sz="3200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                                                                        </a:t>
            </a:r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د) چهارم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z="1400" b="1" dirty="0" smtClean="0">
                <a:solidFill>
                  <a:srgbClr val="FF0000"/>
                </a:solidFill>
              </a:rPr>
              <a:t>مدرس : مسعود پادری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6E65D-5636-4FF2-9ABD-63BB809A3AB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9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332656"/>
            <a:ext cx="8964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تعریف جمله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:</a:t>
            </a:r>
          </a:p>
          <a:p>
            <a:pPr algn="r"/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با قرار دادن کلمه ها در کنار هم طوری که مجموعه ای منطقی و سازمان یافته را تشکیل دهند و اندیشه ها ، خواسته ها ، عواطف و احساسات را بیان کنند، جمله به وجود می آید.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2780928"/>
            <a:ext cx="89535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نکته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1: </a:t>
            </a:r>
            <a:r>
              <a:rPr lang="fa-IR" sz="3200" dirty="0">
                <a:cs typeface="B Titr" panose="00000700000000000000" pitchFamily="2" charset="-78"/>
              </a:rPr>
              <a:t>جمله کوچکترین واحد کلام است</a:t>
            </a:r>
            <a:r>
              <a:rPr lang="fa-IR" sz="3200" dirty="0" smtClean="0">
                <a:cs typeface="B Titr" panose="00000700000000000000" pitchFamily="2" charset="-78"/>
              </a:rPr>
              <a:t>.</a:t>
            </a:r>
          </a:p>
          <a:p>
            <a:pPr algn="r"/>
            <a:endParaRPr lang="fa-IR" sz="3200" dirty="0">
              <a:cs typeface="B Titr" panose="00000700000000000000" pitchFamily="2" charset="-78"/>
            </a:endParaRPr>
          </a:p>
          <a:p>
            <a:pPr algn="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نکته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2: </a:t>
            </a:r>
            <a:r>
              <a:rPr lang="fa-IR" sz="3200" dirty="0">
                <a:cs typeface="B Titr" panose="00000700000000000000" pitchFamily="2" charset="-78"/>
              </a:rPr>
              <a:t>اصلی ترین قسمت یک جمله ، فعل آن می باشد</a:t>
            </a:r>
            <a:r>
              <a:rPr lang="fa-IR" sz="3200" dirty="0" smtClean="0">
                <a:cs typeface="B Titr" panose="00000700000000000000" pitchFamily="2" charset="-78"/>
              </a:rPr>
              <a:t>.</a:t>
            </a:r>
          </a:p>
          <a:p>
            <a:pPr algn="r"/>
            <a:r>
              <a:rPr lang="fa-IR" sz="3200" dirty="0" smtClean="0">
                <a:cs typeface="B Titr" panose="00000700000000000000" pitchFamily="2" charset="-78"/>
              </a:rPr>
              <a:t> </a:t>
            </a:r>
            <a:endParaRPr lang="fa-IR" sz="3200" dirty="0">
              <a:cs typeface="B Titr" panose="00000700000000000000" pitchFamily="2" charset="-78"/>
            </a:endParaRPr>
          </a:p>
          <a:p>
            <a:pPr algn="r"/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نکته3 :</a:t>
            </a:r>
            <a:r>
              <a:rPr lang="fa-IR" sz="3200" b="1" dirty="0">
                <a:cs typeface="B Titr" panose="00000700000000000000" pitchFamily="2" charset="-78"/>
              </a:rPr>
              <a:t>اساس و پایه ی هر جمله فعل است، امّا امکان دارد فعل از جمله حذف شود</a:t>
            </a:r>
            <a:r>
              <a:rPr lang="fa-IR" sz="3200" b="1" dirty="0" smtClean="0">
                <a:cs typeface="B Titr" panose="00000700000000000000" pitchFamily="2" charset="-78"/>
              </a:rPr>
              <a:t>.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z="1400" b="1" dirty="0" smtClean="0">
                <a:solidFill>
                  <a:srgbClr val="0070C0"/>
                </a:solidFill>
              </a:rPr>
              <a:t>مدرس : مسعود پادری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6E65D-5636-4FF2-9ABD-63BB809A3AB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1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0169" y="210127"/>
            <a:ext cx="58721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cs typeface="B Titr" panose="00000700000000000000" pitchFamily="2" charset="-78"/>
              </a:rPr>
              <a:t>6-در </a:t>
            </a:r>
            <a:r>
              <a:rPr lang="fa-IR" sz="3200" dirty="0">
                <a:cs typeface="B Titr" panose="00000700000000000000" pitchFamily="2" charset="-78"/>
              </a:rPr>
              <a:t>عبارت زیر کدام کلمه فعل </a:t>
            </a:r>
            <a:r>
              <a:rPr lang="fa-IR" sz="3200" u="sng" dirty="0">
                <a:cs typeface="B Titr" panose="00000700000000000000" pitchFamily="2" charset="-78"/>
              </a:rPr>
              <a:t>نیست؟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1268760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تا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می توانیم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، بیاموزیم. این همه کتاب خوب و مطالب آموختنی ما را به سوی خود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می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خوانند.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2708920"/>
            <a:ext cx="83164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الف) </a:t>
            </a:r>
            <a:r>
              <a:rPr lang="fa-IR" sz="32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می </a:t>
            </a:r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توانیم      </a:t>
            </a:r>
            <a:endParaRPr lang="fa-IR" sz="3200" b="1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2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                        </a:t>
            </a:r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ب) بیاموزیم         </a:t>
            </a:r>
            <a:endParaRPr lang="fa-IR" sz="3200" b="1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32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                                            </a:t>
            </a:r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ج) آموختنی      </a:t>
            </a:r>
            <a:endParaRPr lang="fa-IR" sz="3200" b="1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2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                                                                    </a:t>
            </a:r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د) </a:t>
            </a:r>
            <a:r>
              <a:rPr lang="fa-IR" sz="32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می خوانند</a:t>
            </a:r>
            <a:endParaRPr lang="fa-IR" sz="3200" b="1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6E65D-5636-4FF2-9ABD-63BB809A3AB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1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302752"/>
            <a:ext cx="7927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cs typeface="B Titr" panose="00000700000000000000" pitchFamily="2" charset="-78"/>
              </a:rPr>
              <a:t>7-در </a:t>
            </a:r>
            <a:r>
              <a:rPr lang="fa-IR" sz="2800" dirty="0">
                <a:cs typeface="B Titr" panose="00000700000000000000" pitchFamily="2" charset="-78"/>
              </a:rPr>
              <a:t>دو بیت زیر، به ترتیب چند جمله و چند فعل وجود دارد؟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1196752"/>
            <a:ext cx="892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از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گفته ی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ناکرده و بیهوده چه حاصل   </a:t>
            </a:r>
            <a:endParaRPr lang="fa-IR" sz="28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                                                        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کردار نکو کن که نه سودیست ز گفتار</a:t>
            </a:r>
          </a:p>
          <a:p>
            <a:pPr algn="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آسان گذرد گر شب و روز و مه و سالت         </a:t>
            </a:r>
            <a:endParaRPr lang="fa-IR" sz="28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                                                         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روز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عمل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و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مـزد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بود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کار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تو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دشـوار</a:t>
            </a:r>
            <a:endParaRPr lang="fa-IR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3645024"/>
            <a:ext cx="82444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الف) چهار- سه    </a:t>
            </a:r>
            <a:endParaRPr lang="fa-IR" sz="3200" b="1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2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                          </a:t>
            </a:r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ب) سه – دو        </a:t>
            </a:r>
            <a:endParaRPr lang="fa-IR" sz="3200" b="1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2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                                                  </a:t>
            </a:r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ج) شش- پنج          </a:t>
            </a:r>
            <a:endParaRPr lang="fa-IR" sz="3200" b="1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2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                                                                          د</a:t>
            </a:r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) پنج – چهار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z="1400" b="1" dirty="0" smtClean="0">
                <a:solidFill>
                  <a:srgbClr val="FF0000"/>
                </a:solidFill>
              </a:rPr>
              <a:t>مدرس : مسعود پادری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6E65D-5636-4FF2-9ABD-63BB809A3AB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1840" y="260648"/>
            <a:ext cx="5647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cs typeface="B Titr" panose="00000700000000000000" pitchFamily="2" charset="-78"/>
              </a:rPr>
              <a:t>8-در </a:t>
            </a:r>
            <a:r>
              <a:rPr lang="fa-IR" sz="2800" dirty="0">
                <a:cs typeface="B Titr" panose="00000700000000000000" pitchFamily="2" charset="-78"/>
              </a:rPr>
              <a:t>بیت زیر، چند </a:t>
            </a:r>
            <a:r>
              <a:rPr lang="fa-IR" sz="2800" dirty="0" smtClean="0">
                <a:cs typeface="B Titr" panose="00000700000000000000" pitchFamily="2" charset="-78"/>
              </a:rPr>
              <a:t>جمله </a:t>
            </a:r>
            <a:r>
              <a:rPr lang="fa-IR" sz="2800" dirty="0">
                <a:cs typeface="B Titr" panose="00000700000000000000" pitchFamily="2" charset="-78"/>
              </a:rPr>
              <a:t>به کار رفته است؟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340768"/>
            <a:ext cx="8689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آدم و نوح و خلیل و موسی و عیسی       </a:t>
            </a:r>
            <a:endParaRPr lang="fa-IR" sz="32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                                                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آمده مجموع در ظلال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محمد</a:t>
            </a:r>
          </a:p>
          <a:p>
            <a:pPr algn="r"/>
            <a:r>
              <a:rPr lang="fa-IR" sz="3200" dirty="0" smtClean="0">
                <a:solidFill>
                  <a:schemeClr val="accent2"/>
                </a:solidFill>
                <a:cs typeface="B Titr" panose="00000700000000000000" pitchFamily="2" charset="-78"/>
              </a:rPr>
              <a:t>ظلال :سایه</a:t>
            </a:r>
            <a:endParaRPr lang="fa-IR" sz="3200" dirty="0">
              <a:solidFill>
                <a:schemeClr val="accent2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3144162"/>
            <a:ext cx="80249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الف) یک             </a:t>
            </a:r>
            <a:endParaRPr lang="fa-IR" sz="3200" b="1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32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                      </a:t>
            </a:r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ب) دو           </a:t>
            </a:r>
            <a:endParaRPr lang="fa-IR" sz="3200" b="1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32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                                            </a:t>
            </a:r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ج) سه            </a:t>
            </a:r>
            <a:endParaRPr lang="fa-IR" sz="3200" b="1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2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                                                                      </a:t>
            </a:r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د) چهار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6E65D-5636-4FF2-9ABD-63BB809A3AB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1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332656"/>
            <a:ext cx="6056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2800" dirty="0" smtClean="0">
                <a:cs typeface="B Titr" panose="00000700000000000000" pitchFamily="2" charset="-78"/>
              </a:rPr>
              <a:t>9-با </a:t>
            </a:r>
            <a:r>
              <a:rPr lang="fa-IR" sz="2800" dirty="0">
                <a:cs typeface="B Titr" panose="00000700000000000000" pitchFamily="2" charset="-78"/>
              </a:rPr>
              <a:t>توجه به عبارت زیر کدام واژه فعل </a:t>
            </a:r>
            <a:r>
              <a:rPr lang="fa-IR" sz="2800" u="sng" dirty="0">
                <a:cs typeface="B Titr" panose="00000700000000000000" pitchFamily="2" charset="-78"/>
              </a:rPr>
              <a:t>نیست</a:t>
            </a:r>
            <a:r>
              <a:rPr lang="fa-IR" sz="2800" dirty="0">
                <a:cs typeface="B Titr" panose="00000700000000000000" pitchFamily="2" charset="-78"/>
              </a:rPr>
              <a:t>؟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671" y="1484784"/>
            <a:ext cx="9004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بدرفتاری با شخص خود را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می بخشید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ولی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درباره ی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کسانی که به حریم قانون تجاوز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می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کردند، گذشت و مدارا نداشت.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2780928"/>
            <a:ext cx="85727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600" b="1" dirty="0">
                <a:solidFill>
                  <a:srgbClr val="0070C0"/>
                </a:solidFill>
                <a:cs typeface="B Titr" panose="00000700000000000000" pitchFamily="2" charset="-78"/>
              </a:rPr>
              <a:t>الف) </a:t>
            </a:r>
            <a:r>
              <a:rPr lang="fa-IR" sz="36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می بخشید   </a:t>
            </a:r>
          </a:p>
          <a:p>
            <a:pPr algn="r"/>
            <a:r>
              <a:rPr lang="fa-IR" sz="36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                        </a:t>
            </a:r>
            <a:r>
              <a:rPr lang="fa-IR" sz="3600" b="1" dirty="0">
                <a:solidFill>
                  <a:srgbClr val="0070C0"/>
                </a:solidFill>
                <a:cs typeface="B Titr" panose="00000700000000000000" pitchFamily="2" charset="-78"/>
              </a:rPr>
              <a:t>ب) تجاوز </a:t>
            </a:r>
            <a:r>
              <a:rPr lang="fa-IR" sz="36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می </a:t>
            </a:r>
            <a:r>
              <a:rPr lang="fa-IR" sz="3600" b="1" dirty="0">
                <a:solidFill>
                  <a:srgbClr val="0070C0"/>
                </a:solidFill>
                <a:cs typeface="B Titr" panose="00000700000000000000" pitchFamily="2" charset="-78"/>
              </a:rPr>
              <a:t>کردند           </a:t>
            </a:r>
            <a:endParaRPr lang="fa-IR" sz="3600" b="1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6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                                                         </a:t>
            </a:r>
            <a:r>
              <a:rPr lang="fa-IR" sz="3600" b="1" dirty="0">
                <a:solidFill>
                  <a:srgbClr val="0070C0"/>
                </a:solidFill>
                <a:cs typeface="B Titr" panose="00000700000000000000" pitchFamily="2" charset="-78"/>
              </a:rPr>
              <a:t>ج) گذشت      </a:t>
            </a:r>
            <a:endParaRPr lang="fa-IR" sz="3600" b="1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6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                                                                           </a:t>
            </a:r>
            <a:r>
              <a:rPr lang="fa-IR" sz="3600" b="1" dirty="0">
                <a:solidFill>
                  <a:srgbClr val="0070C0"/>
                </a:solidFill>
                <a:cs typeface="B Titr" panose="00000700000000000000" pitchFamily="2" charset="-78"/>
              </a:rPr>
              <a:t>د) نداشت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z="1400" b="1" dirty="0" smtClean="0">
                <a:solidFill>
                  <a:srgbClr val="FF0000"/>
                </a:solidFill>
              </a:rPr>
              <a:t>مدرس : مسعود پادری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6E65D-5636-4FF2-9ABD-63BB809A3AB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مدرس : مسعود پادری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6E65D-5636-4FF2-9ABD-63BB809A3AB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 rot="18841501">
            <a:off x="211946" y="1309383"/>
            <a:ext cx="29081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موفق باشید</a:t>
            </a:r>
            <a:endParaRPr lang="fa-IR" sz="5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0298" y="4741779"/>
            <a:ext cx="44390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8800" dirty="0">
                <a:cs typeface="EntezareZohoor 5 **" panose="00000700000000000000" pitchFamily="2" charset="-78"/>
              </a:rPr>
              <a:t>مسعود پادری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48680"/>
            <a:ext cx="5616624" cy="36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260648"/>
            <a:ext cx="9036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نکته4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: </a:t>
            </a:r>
            <a:r>
              <a:rPr lang="fa-IR" sz="3200" dirty="0">
                <a:cs typeface="B Titr" panose="00000700000000000000" pitchFamily="2" charset="-78"/>
              </a:rPr>
              <a:t>باید در نوشته هایمان ترتیب دستوری را رعایت کنیم. یعنی کلمه ها را به طور منظم بنویسیم</a:t>
            </a:r>
            <a:r>
              <a:rPr lang="fa-IR" sz="3200" dirty="0" smtClean="0">
                <a:cs typeface="B Titr" panose="00000700000000000000" pitchFamily="2" charset="-78"/>
              </a:rPr>
              <a:t>.</a:t>
            </a:r>
          </a:p>
          <a:p>
            <a:pPr algn="r"/>
            <a:endParaRPr lang="fa-IR" sz="3200" dirty="0" smtClean="0">
              <a:cs typeface="B Titr" panose="00000700000000000000" pitchFamily="2" charset="-78"/>
            </a:endParaRPr>
          </a:p>
          <a:p>
            <a:pPr algn="r"/>
            <a:r>
              <a:rPr lang="fa-IR" sz="3200" dirty="0" smtClean="0">
                <a:cs typeface="B Titr" panose="00000700000000000000" pitchFamily="2" charset="-78"/>
              </a:rPr>
              <a:t> </a:t>
            </a:r>
            <a:r>
              <a:rPr lang="fa-IR" sz="3200" dirty="0">
                <a:cs typeface="B Titr" panose="00000700000000000000" pitchFamily="2" charset="-78"/>
              </a:rPr>
              <a:t>مثلاً نهاد در ابتدای جمله و </a:t>
            </a:r>
            <a:r>
              <a:rPr lang="fa-IR" sz="3200" dirty="0" smtClean="0">
                <a:cs typeface="B Titr" panose="00000700000000000000" pitchFamily="2" charset="-78"/>
              </a:rPr>
              <a:t>گزاره </a:t>
            </a:r>
            <a:r>
              <a:rPr lang="fa-IR" sz="3200" dirty="0">
                <a:cs typeface="B Titr" panose="00000700000000000000" pitchFamily="2" charset="-78"/>
              </a:rPr>
              <a:t>را در آخر جمله </a:t>
            </a:r>
            <a:r>
              <a:rPr lang="fa-IR" sz="3200" dirty="0" smtClean="0">
                <a:cs typeface="B Titr" panose="00000700000000000000" pitchFamily="2" charset="-78"/>
              </a:rPr>
              <a:t>و </a:t>
            </a:r>
            <a:r>
              <a:rPr lang="fa-IR" sz="3200" dirty="0">
                <a:cs typeface="B Titr" panose="00000700000000000000" pitchFamily="2" charset="-78"/>
              </a:rPr>
              <a:t>... </a:t>
            </a:r>
            <a:endParaRPr lang="fa-IR" sz="3200" dirty="0" smtClean="0">
              <a:cs typeface="B Titr" panose="00000700000000000000" pitchFamily="2" charset="-78"/>
            </a:endParaRPr>
          </a:p>
          <a:p>
            <a:pPr algn="r"/>
            <a:r>
              <a:rPr lang="fa-IR" sz="3200" dirty="0" smtClean="0">
                <a:cs typeface="B Titr" panose="00000700000000000000" pitchFamily="2" charset="-78"/>
              </a:rPr>
              <a:t>به </a:t>
            </a:r>
            <a:r>
              <a:rPr lang="fa-IR" sz="3200" dirty="0">
                <a:cs typeface="B Titr" panose="00000700000000000000" pitchFamily="2" charset="-78"/>
              </a:rPr>
              <a:t>دو مثال توجه کنید</a:t>
            </a:r>
            <a:r>
              <a:rPr lang="fa-IR" sz="3200" dirty="0" smtClean="0">
                <a:cs typeface="B Titr" panose="00000700000000000000" pitchFamily="2" charset="-78"/>
              </a:rPr>
              <a:t>.</a:t>
            </a:r>
          </a:p>
          <a:p>
            <a:pPr algn="r"/>
            <a:endParaRPr lang="fa-IR" sz="3200" dirty="0">
              <a:cs typeface="B Titr" panose="00000700000000000000" pitchFamily="2" charset="-78"/>
            </a:endParaRPr>
          </a:p>
          <a:p>
            <a:pPr algn="r"/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بهمن کتاب خود را برداشت ( ترتیب دستوری رعایت شده است</a:t>
            </a:r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)</a:t>
            </a:r>
          </a:p>
          <a:p>
            <a:pPr algn="r"/>
            <a:endParaRPr lang="fa-IR" sz="32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باز آمد بوی ماه مدرسه ( ترتیب دستوری رعایت نشده است)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3608" y="5229200"/>
            <a:ext cx="7884368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r"/>
            <a:r>
              <a:rPr lang="fa-IR" sz="2800" dirty="0">
                <a:cs typeface="B Titr" panose="00000700000000000000" pitchFamily="2" charset="-78"/>
              </a:rPr>
              <a:t>اگر جمله ای یک کلمه باشد،آن کلمه حتماً فعل است. </a:t>
            </a:r>
          </a:p>
          <a:p>
            <a:pPr algn="r"/>
            <a:r>
              <a:rPr lang="fa-IR" sz="2800" dirty="0">
                <a:cs typeface="B Titr" panose="00000700000000000000" pitchFamily="2" charset="-78"/>
              </a:rPr>
              <a:t>مانند:رفته ام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6E65D-5636-4FF2-9ABD-63BB809A3AB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7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484784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روش پیدا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کردن </a:t>
            </a:r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تعداد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جمله ها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:</a:t>
            </a:r>
          </a:p>
          <a:p>
            <a:pPr algn="ctr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endParaRPr lang="fa-IR" sz="28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800" dirty="0" smtClean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فعل </a:t>
            </a:r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های </a:t>
            </a:r>
            <a:r>
              <a:rPr lang="fa-IR" sz="2800" dirty="0" smtClean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موجود</a:t>
            </a:r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 + فعل های حذف شده+ شبه جمله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z="1400" b="1" dirty="0" smtClean="0">
                <a:solidFill>
                  <a:srgbClr val="0070C0"/>
                </a:solidFill>
              </a:rPr>
              <a:t>مدرس : مسعود پادری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6E65D-5636-4FF2-9ABD-63BB809A3AB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7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188640"/>
            <a:ext cx="5537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>
                <a:cs typeface="B Titr" panose="00000700000000000000" pitchFamily="2" charset="-78"/>
              </a:rPr>
              <a:t>در عبارت زیر </a:t>
            </a:r>
            <a:r>
              <a:rPr lang="fa-IR" sz="3200" dirty="0" smtClean="0">
                <a:cs typeface="B Titr" panose="00000700000000000000" pitchFamily="2" charset="-78"/>
              </a:rPr>
              <a:t>فعل ها </a:t>
            </a:r>
            <a:r>
              <a:rPr lang="fa-IR" sz="3200" dirty="0">
                <a:cs typeface="B Titr" panose="00000700000000000000" pitchFamily="2" charset="-78"/>
              </a:rPr>
              <a:t>را مشخص کنید: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773415"/>
            <a:ext cx="8935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می گویند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: اسکندر در اثنای ( میان) سفر به شهری رسیدو از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گورستان</a:t>
            </a:r>
          </a:p>
          <a:p>
            <a:pPr algn="r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عبور کرد. سنگ مزارها را خواند و به حیرت فرو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رفت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.</a:t>
            </a:r>
            <a:endParaRPr lang="fa-IR" sz="28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</a:p>
          <a:p>
            <a:pPr algn="r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زیرا مدّت حیات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صاحبان قبور که بر روی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سنگ ها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حک شده بود،هیچ کدام از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ده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سال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بیشتر نبود. 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یکی از بزرگان شهر را پیش خواند. </a:t>
            </a:r>
            <a:endParaRPr lang="en-US" sz="28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/>
            <a:endParaRPr lang="fa-IR" sz="28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به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او گفت: « شهری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با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این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صفا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و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هوای خوب و آب گوارا، چرا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زندگی</a:t>
            </a:r>
          </a:p>
          <a:p>
            <a:pPr algn="r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مردمش چنین کوتاه است؟» </a:t>
            </a:r>
            <a:endParaRPr lang="fa-IR" sz="28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/>
            <a:endParaRPr lang="fa-IR" sz="28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مرد بزرگ پاسخ داد:« ما زندگی را به نظری دیگر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می نگریم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، زندگی به خوردن و خفتن و راه رفتن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نیست ما مقدار استفاده خوب از زندگی را محاسبه می کنیم .»</a:t>
            </a:r>
            <a:endParaRPr lang="fa-IR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6E65D-5636-4FF2-9ABD-63BB809A3AB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04664"/>
            <a:ext cx="8820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نکته5 </a:t>
            </a:r>
            <a:r>
              <a:rPr lang="fa-IR" sz="2800" dirty="0">
                <a:cs typeface="B Titr" panose="00000700000000000000" pitchFamily="2" charset="-78"/>
              </a:rPr>
              <a:t>:گاهی فعل ها به صورت مخفف می آیند </a:t>
            </a:r>
            <a:r>
              <a:rPr lang="fa-IR" sz="2800" dirty="0" smtClean="0">
                <a:cs typeface="B Titr" panose="00000700000000000000" pitchFamily="2" charset="-78"/>
              </a:rPr>
              <a:t>ویا از جمله حذف</a:t>
            </a:r>
          </a:p>
          <a:p>
            <a:pPr algn="r"/>
            <a:r>
              <a:rPr lang="fa-IR" sz="2800" dirty="0" smtClean="0">
                <a:cs typeface="B Titr" panose="00000700000000000000" pitchFamily="2" charset="-78"/>
              </a:rPr>
              <a:t> می شوندکه درشمارش </a:t>
            </a:r>
            <a:r>
              <a:rPr lang="fa-IR" sz="2800" dirty="0">
                <a:cs typeface="B Titr" panose="00000700000000000000" pitchFamily="2" charset="-78"/>
              </a:rPr>
              <a:t>جمله ها محسوب می شوند</a:t>
            </a:r>
            <a:r>
              <a:rPr lang="fa-IR" sz="2800" dirty="0" smtClean="0">
                <a:cs typeface="B Titr" panose="00000700000000000000" pitchFamily="2" charset="-78"/>
              </a:rPr>
              <a:t>.</a:t>
            </a:r>
            <a:endParaRPr lang="en-US" sz="2800" dirty="0" smtClean="0">
              <a:cs typeface="B Titr" panose="00000700000000000000" pitchFamily="2" charset="-78"/>
            </a:endParaRPr>
          </a:p>
          <a:p>
            <a:pPr algn="r"/>
            <a:endParaRPr lang="fa-IR" sz="2800" dirty="0">
              <a:cs typeface="B Titr" panose="00000700000000000000" pitchFamily="2" charset="-78"/>
            </a:endParaRPr>
          </a:p>
          <a:p>
            <a:pPr algn="r"/>
            <a:r>
              <a:rPr lang="fa-IR" sz="2800" dirty="0">
                <a:cs typeface="B Titr" panose="00000700000000000000" pitchFamily="2" charset="-78"/>
              </a:rPr>
              <a:t>توخدای بی شریک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ی</a:t>
            </a:r>
            <a:r>
              <a:rPr lang="fa-IR" sz="2800" dirty="0">
                <a:cs typeface="B Titr" panose="00000700000000000000" pitchFamily="2" charset="-78"/>
              </a:rPr>
              <a:t>               توخدای بی شریک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هستی</a:t>
            </a:r>
            <a:r>
              <a:rPr lang="fa-IR" sz="2800" dirty="0">
                <a:cs typeface="B Titr" panose="00000700000000000000" pitchFamily="2" charset="-78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2636912"/>
            <a:ext cx="86438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نکته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6</a:t>
            </a:r>
            <a:r>
              <a:rPr lang="fa-IR" sz="2800" dirty="0" smtClean="0">
                <a:cs typeface="B Titr" panose="00000700000000000000" pitchFamily="2" charset="-78"/>
              </a:rPr>
              <a:t>: </a:t>
            </a:r>
            <a:r>
              <a:rPr lang="fa-IR" sz="2800" dirty="0">
                <a:cs typeface="B Titr" panose="00000700000000000000" pitchFamily="2" charset="-78"/>
              </a:rPr>
              <a:t>اگر بعد از فعل یک جمله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(واو) یا (یا) </a:t>
            </a:r>
            <a:r>
              <a:rPr lang="fa-IR" sz="2800" dirty="0">
                <a:cs typeface="B Titr" panose="00000700000000000000" pitchFamily="2" charset="-78"/>
              </a:rPr>
              <a:t>قرار بگیرد و بعد از (واو) یا (یا) کلمه ای دیگر بیاید، </a:t>
            </a:r>
            <a:endParaRPr lang="fa-IR" sz="2800" dirty="0" smtClean="0">
              <a:cs typeface="B Titr" panose="00000700000000000000" pitchFamily="2" charset="-78"/>
            </a:endParaRPr>
          </a:p>
          <a:p>
            <a:pPr algn="r"/>
            <a:r>
              <a:rPr lang="fa-IR" sz="2800" dirty="0">
                <a:cs typeface="B Titr" panose="00000700000000000000" pitchFamily="2" charset="-78"/>
              </a:rPr>
              <a:t> </a:t>
            </a:r>
            <a:r>
              <a:rPr lang="fa-IR" sz="2800" dirty="0" smtClean="0">
                <a:cs typeface="B Titr" panose="00000700000000000000" pitchFamily="2" charset="-78"/>
              </a:rPr>
              <a:t>           </a:t>
            </a:r>
            <a:r>
              <a:rPr lang="fa-IR" sz="2800" dirty="0" smtClean="0">
                <a:solidFill>
                  <a:srgbClr val="0070C0"/>
                </a:solidFill>
                <a:cs typeface="B Titr" panose="00000700000000000000" pitchFamily="2" charset="-78"/>
              </a:rPr>
              <a:t>آن </a:t>
            </a:r>
            <a:r>
              <a:rPr lang="fa-IR" sz="2800" dirty="0">
                <a:solidFill>
                  <a:srgbClr val="0070C0"/>
                </a:solidFill>
                <a:cs typeface="B Titr" panose="00000700000000000000" pitchFamily="2" charset="-78"/>
              </a:rPr>
              <a:t>کلمه به خودی خود یک جمله به حساب می آید</a:t>
            </a:r>
            <a:r>
              <a:rPr lang="fa-IR" sz="2800" dirty="0" smtClean="0">
                <a:solidFill>
                  <a:srgbClr val="0070C0"/>
                </a:solidFill>
                <a:cs typeface="B Titr" panose="00000700000000000000" pitchFamily="2" charset="-78"/>
              </a:rPr>
              <a:t>.</a:t>
            </a:r>
          </a:p>
          <a:p>
            <a:pPr algn="r"/>
            <a:endParaRPr lang="fa-IR" sz="2400" dirty="0">
              <a:cs typeface="B Titr" panose="00000700000000000000" pitchFamily="2" charset="-78"/>
            </a:endParaRPr>
          </a:p>
          <a:p>
            <a:pPr algn="r"/>
            <a:r>
              <a:rPr lang="fa-IR" sz="2800" dirty="0">
                <a:solidFill>
                  <a:srgbClr val="00B0F0"/>
                </a:solidFill>
                <a:cs typeface="B Titr" panose="00000700000000000000" pitchFamily="2" charset="-78"/>
              </a:rPr>
              <a:t>مانند</a:t>
            </a:r>
            <a:r>
              <a:rPr lang="fa-IR" sz="2800" dirty="0" smtClean="0">
                <a:solidFill>
                  <a:srgbClr val="00B0F0"/>
                </a:solidFill>
                <a:cs typeface="B Titr" panose="00000700000000000000" pitchFamily="2" charset="-78"/>
              </a:rPr>
              <a:t>:</a:t>
            </a:r>
            <a:endParaRPr lang="en-US" sz="2800" dirty="0" smtClean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2800" dirty="0" smtClean="0">
                <a:cs typeface="B Titr" panose="00000700000000000000" pitchFamily="2" charset="-78"/>
              </a:rPr>
              <a:t>او </a:t>
            </a:r>
            <a:r>
              <a:rPr lang="fa-IR" sz="2800" dirty="0">
                <a:cs typeface="B Titr" panose="00000700000000000000" pitchFamily="2" charset="-78"/>
              </a:rPr>
              <a:t>رفت و خواهرش = او رفت و خواهرش (نیز رفت</a:t>
            </a:r>
            <a:r>
              <a:rPr lang="fa-IR" sz="2800" dirty="0" smtClean="0">
                <a:cs typeface="B Titr" panose="00000700000000000000" pitchFamily="2" charset="-78"/>
              </a:rPr>
              <a:t>)</a:t>
            </a:r>
          </a:p>
          <a:p>
            <a:pPr algn="r"/>
            <a:endParaRPr lang="fa-IR" sz="2800" dirty="0">
              <a:cs typeface="B Titr" panose="00000700000000000000" pitchFamily="2" charset="-78"/>
            </a:endParaRPr>
          </a:p>
          <a:p>
            <a:pPr algn="r"/>
            <a:r>
              <a:rPr lang="fa-IR" sz="2800" dirty="0">
                <a:cs typeface="B Titr" panose="00000700000000000000" pitchFamily="2" charset="-78"/>
              </a:rPr>
              <a:t>او بگوید یا </a:t>
            </a:r>
            <a:r>
              <a:rPr lang="fa-IR" sz="2800" dirty="0" smtClean="0">
                <a:cs typeface="B Titr" panose="00000700000000000000" pitchFamily="2" charset="-78"/>
              </a:rPr>
              <a:t>بهرام     =</a:t>
            </a:r>
            <a:r>
              <a:rPr lang="fa-IR" sz="2800" dirty="0">
                <a:cs typeface="B Titr" panose="00000700000000000000" pitchFamily="2" charset="-78"/>
              </a:rPr>
              <a:t>او بگوید یا </a:t>
            </a:r>
            <a:r>
              <a:rPr lang="fa-IR" sz="2800" dirty="0" smtClean="0">
                <a:cs typeface="B Titr" panose="00000700000000000000" pitchFamily="2" charset="-78"/>
              </a:rPr>
              <a:t>بهرام      (</a:t>
            </a:r>
            <a:r>
              <a:rPr lang="fa-IR" sz="2800" dirty="0">
                <a:cs typeface="B Titr" panose="00000700000000000000" pitchFamily="2" charset="-78"/>
              </a:rPr>
              <a:t>بگوید؟)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6E65D-5636-4FF2-9ABD-63BB809A3AB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332656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تعریف شبه جمله: </a:t>
            </a:r>
            <a:r>
              <a:rPr lang="fa-IR" sz="3200" dirty="0">
                <a:cs typeface="B Titr" panose="00000700000000000000" pitchFamily="2" charset="-78"/>
              </a:rPr>
              <a:t>کلمه یا عبارتی که شبیه به جمله بوده و در شمارش تعداد جمله، یک جمله به حساب می آید.</a:t>
            </a:r>
          </a:p>
          <a:p>
            <a:pPr algn="r"/>
            <a:r>
              <a:rPr lang="fa-IR" sz="3200" dirty="0">
                <a:cs typeface="B Titr" panose="00000700000000000000" pitchFamily="2" charset="-78"/>
              </a:rPr>
              <a:t>نکته : شبه جمله به دو قسمت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اصوات</a:t>
            </a:r>
            <a:r>
              <a:rPr lang="fa-IR" sz="3200" dirty="0">
                <a:cs typeface="B Titr" panose="00000700000000000000" pitchFamily="2" charset="-78"/>
              </a:rPr>
              <a:t> و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منادا</a:t>
            </a:r>
            <a:r>
              <a:rPr lang="fa-IR" sz="3200" dirty="0">
                <a:cs typeface="B Titr" panose="00000700000000000000" pitchFamily="2" charset="-78"/>
              </a:rPr>
              <a:t> تقسیم می شود.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348880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cs typeface="B Titr" panose="00000700000000000000" pitchFamily="2" charset="-78"/>
              </a:rPr>
              <a:t>منادا:  هر گاه بعد از </a:t>
            </a:r>
            <a:r>
              <a:rPr lang="fa-IR" sz="2400" dirty="0" smtClean="0">
                <a:cs typeface="B Titr" panose="00000700000000000000" pitchFamily="2" charset="-78"/>
              </a:rPr>
              <a:t>حروف ندا </a:t>
            </a:r>
            <a:r>
              <a:rPr lang="fa-IR" sz="2400" dirty="0">
                <a:cs typeface="B Titr" panose="00000700000000000000" pitchFamily="2" charset="-78"/>
              </a:rPr>
              <a:t>( ای - یا - ایا - ا  - ایّها )</a:t>
            </a:r>
            <a:r>
              <a:rPr lang="fa-IR" sz="2400" dirty="0" smtClean="0">
                <a:cs typeface="B Titr" panose="00000700000000000000" pitchFamily="2" charset="-78"/>
              </a:rPr>
              <a:t> اسمی </a:t>
            </a:r>
            <a:r>
              <a:rPr lang="fa-IR" sz="2400" dirty="0">
                <a:cs typeface="B Titr" panose="00000700000000000000" pitchFamily="2" charset="-78"/>
              </a:rPr>
              <a:t>یا صفتی بیاید</a:t>
            </a:r>
            <a:r>
              <a:rPr lang="fa-IR" sz="2400" dirty="0" smtClean="0">
                <a:cs typeface="B Titr" panose="00000700000000000000" pitchFamily="2" charset="-78"/>
              </a:rPr>
              <a:t>.  </a:t>
            </a:r>
            <a:r>
              <a:rPr lang="fa-IR" sz="2400" dirty="0">
                <a:cs typeface="B Titr" panose="00000700000000000000" pitchFamily="2" charset="-78"/>
              </a:rPr>
              <a:t>منادا نامیده می شود ومی توان یک جمله به حساب آورد</a:t>
            </a:r>
            <a:r>
              <a:rPr lang="fa-IR" sz="2400" dirty="0" smtClean="0">
                <a:cs typeface="B Titr" panose="00000700000000000000" pitchFamily="2" charset="-78"/>
              </a:rPr>
              <a:t>.</a:t>
            </a:r>
          </a:p>
          <a:p>
            <a:pPr algn="r"/>
            <a:endParaRPr lang="fa-IR" sz="2400" dirty="0">
              <a:cs typeface="B Titr" panose="00000700000000000000" pitchFamily="2" charset="-78"/>
            </a:endParaRPr>
          </a:p>
          <a:p>
            <a:pPr algn="r"/>
            <a:r>
              <a:rPr lang="fa-IR" sz="2400" dirty="0">
                <a:cs typeface="B Titr" panose="00000700000000000000" pitchFamily="2" charset="-78"/>
              </a:rPr>
              <a:t>مانند:</a:t>
            </a:r>
          </a:p>
          <a:p>
            <a:pPr algn="r"/>
            <a:r>
              <a:rPr lang="fa-IR" sz="2400" dirty="0">
                <a:cs typeface="B Titr" panose="00000700000000000000" pitchFamily="2" charset="-78"/>
              </a:rPr>
              <a:t> حافظ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ا </a:t>
            </a:r>
            <a:r>
              <a:rPr lang="fa-IR" sz="2400" dirty="0">
                <a:cs typeface="B Titr" panose="00000700000000000000" pitchFamily="2" charset="-78"/>
              </a:rPr>
              <a:t> = ای حافظ ( یک جمله</a:t>
            </a:r>
            <a:r>
              <a:rPr lang="fa-IR" sz="2400" dirty="0" smtClean="0">
                <a:cs typeface="B Titr" panose="00000700000000000000" pitchFamily="2" charset="-78"/>
              </a:rPr>
              <a:t>)</a:t>
            </a:r>
            <a:r>
              <a:rPr lang="en-US" sz="2400" dirty="0" smtClean="0">
                <a:cs typeface="B Titr" panose="00000700000000000000" pitchFamily="2" charset="-78"/>
              </a:rPr>
              <a:t>           </a:t>
            </a:r>
            <a:endParaRPr lang="fa-IR" sz="2400" dirty="0">
              <a:cs typeface="B Titr" panose="00000700000000000000" pitchFamily="2" charset="-78"/>
            </a:endParaRPr>
          </a:p>
          <a:p>
            <a:pPr algn="r"/>
            <a:r>
              <a:rPr lang="fa-IR" sz="2400" dirty="0">
                <a:cs typeface="B Titr" panose="00000700000000000000" pitchFamily="2" charset="-78"/>
              </a:rPr>
              <a:t> </a:t>
            </a:r>
          </a:p>
          <a:p>
            <a:pPr algn="r"/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ای</a:t>
            </a:r>
            <a:r>
              <a:rPr lang="fa-IR" sz="2400" dirty="0">
                <a:cs typeface="B Titr" panose="00000700000000000000" pitchFamily="2" charset="-78"/>
              </a:rPr>
              <a:t> یاران     بیایید     تا با هم برویم. ( سه جمله)</a:t>
            </a:r>
          </a:p>
          <a:p>
            <a:pPr algn="r"/>
            <a:endParaRPr lang="fa-IR" sz="2400" dirty="0">
              <a:cs typeface="B Titr" panose="00000700000000000000" pitchFamily="2" charset="-78"/>
            </a:endParaRPr>
          </a:p>
          <a:p>
            <a:pPr algn="r"/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ای</a:t>
            </a:r>
            <a:r>
              <a:rPr lang="fa-IR" sz="2400" dirty="0">
                <a:cs typeface="B Titr" panose="00000700000000000000" pitchFamily="2" charset="-78"/>
              </a:rPr>
              <a:t> داننده ی </a:t>
            </a:r>
            <a:r>
              <a:rPr lang="fa-IR" sz="2400" dirty="0" smtClean="0">
                <a:cs typeface="B Titr" panose="00000700000000000000" pitchFamily="2" charset="-78"/>
              </a:rPr>
              <a:t>دانا</a:t>
            </a:r>
          </a:p>
          <a:p>
            <a:pPr algn="r"/>
            <a:endParaRPr lang="fa-IR" sz="2400" dirty="0">
              <a:cs typeface="B Titr" panose="00000700000000000000" pitchFamily="2" charset="-78"/>
            </a:endParaRPr>
          </a:p>
          <a:p>
            <a:pPr algn="r"/>
            <a:r>
              <a:rPr lang="fa-IR" sz="2400" dirty="0" smtClean="0">
                <a:cs typeface="B Titr" panose="00000700000000000000" pitchFamily="2" charset="-78"/>
              </a:rPr>
              <a:t>خدایا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z="1400" b="1" dirty="0" smtClean="0">
                <a:solidFill>
                  <a:srgbClr val="0070C0"/>
                </a:solidFill>
              </a:rPr>
              <a:t>مدرس : مسعود پادری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6E65D-5636-4FF2-9ABD-63BB809A3AB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2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556792"/>
            <a:ext cx="8625799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نکته 7 :</a:t>
            </a:r>
            <a:r>
              <a:rPr lang="fa-IR" sz="2800" dirty="0" smtClean="0">
                <a:cs typeface="B Titr" panose="00000700000000000000" pitchFamily="2" charset="-78"/>
              </a:rPr>
              <a:t>گاهی </a:t>
            </a:r>
            <a:r>
              <a:rPr lang="fa-IR" sz="2800" dirty="0">
                <a:cs typeface="B Titr" panose="00000700000000000000" pitchFamily="2" charset="-78"/>
              </a:rPr>
              <a:t>منادا بدون حرف ندا می آید</a:t>
            </a:r>
            <a:r>
              <a:rPr lang="fa-IR" sz="2800" dirty="0" smtClean="0">
                <a:cs typeface="B Titr" panose="00000700000000000000" pitchFamily="2" charset="-78"/>
              </a:rPr>
              <a:t>.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endParaRPr lang="fa-IR" sz="28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             و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از لحن نوشته وگوینده متوجه می شویم </a:t>
            </a:r>
          </a:p>
          <a:p>
            <a:pPr algn="r"/>
            <a:endParaRPr lang="fa-IR" sz="2800" dirty="0" smtClean="0">
              <a:cs typeface="B Titr" panose="00000700000000000000" pitchFamily="2" charset="-78"/>
            </a:endParaRPr>
          </a:p>
          <a:p>
            <a:pPr algn="r"/>
            <a:r>
              <a:rPr lang="fa-IR" sz="2800" dirty="0" smtClean="0">
                <a:cs typeface="B Titr" panose="00000700000000000000" pitchFamily="2" charset="-78"/>
              </a:rPr>
              <a:t> </a:t>
            </a:r>
            <a:r>
              <a:rPr lang="fa-IR" sz="2800" dirty="0">
                <a:cs typeface="B Titr" panose="00000700000000000000" pitchFamily="2" charset="-78"/>
              </a:rPr>
              <a:t>نیما، غم دل گو که غریبانه </a:t>
            </a:r>
            <a:r>
              <a:rPr lang="fa-IR" sz="2800" dirty="0" smtClean="0">
                <a:cs typeface="B Titr" panose="00000700000000000000" pitchFamily="2" charset="-78"/>
              </a:rPr>
              <a:t>بگرییم </a:t>
            </a:r>
          </a:p>
          <a:p>
            <a:pPr algn="r"/>
            <a:endParaRPr lang="fa-IR" sz="2800" dirty="0">
              <a:cs typeface="B Titr" panose="00000700000000000000" pitchFamily="2" charset="-78"/>
            </a:endParaRPr>
          </a:p>
          <a:p>
            <a:pPr algn="r"/>
            <a:r>
              <a:rPr lang="fa-IR" sz="2800" dirty="0" smtClean="0">
                <a:cs typeface="B Titr" panose="00000700000000000000" pitchFamily="2" charset="-78"/>
              </a:rPr>
              <a:t>                         </a:t>
            </a:r>
            <a:r>
              <a:rPr lang="fa-IR" sz="2800" dirty="0" smtClean="0">
                <a:solidFill>
                  <a:srgbClr val="0070C0"/>
                </a:solidFill>
                <a:cs typeface="B Titr" panose="00000700000000000000" pitchFamily="2" charset="-78"/>
              </a:rPr>
              <a:t>سه جمله</a:t>
            </a:r>
            <a:endParaRPr lang="fa-IR" sz="28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b="1" dirty="0" smtClean="0">
                <a:solidFill>
                  <a:srgbClr val="FF0000"/>
                </a:solidFill>
              </a:rPr>
              <a:t>مدرس : مسعود پادری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6E65D-5636-4FF2-9ABD-63BB809A3AB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6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628800"/>
            <a:ext cx="89272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نکته8: </a:t>
            </a:r>
            <a:r>
              <a:rPr lang="fa-IR" sz="3200" dirty="0">
                <a:cs typeface="B Titr" panose="00000700000000000000" pitchFamily="2" charset="-78"/>
              </a:rPr>
              <a:t>از میان حروف ندا ، فقط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( ای ) </a:t>
            </a:r>
            <a:r>
              <a:rPr lang="fa-IR" sz="3200" dirty="0">
                <a:cs typeface="B Titr" panose="00000700000000000000" pitchFamily="2" charset="-78"/>
              </a:rPr>
              <a:t>می </a:t>
            </a:r>
            <a:r>
              <a:rPr lang="fa-IR" sz="3200" dirty="0" smtClean="0">
                <a:cs typeface="B Titr" panose="00000700000000000000" pitchFamily="2" charset="-78"/>
              </a:rPr>
              <a:t>تواند</a:t>
            </a:r>
          </a:p>
          <a:p>
            <a:pPr algn="r"/>
            <a:r>
              <a:rPr lang="fa-IR" sz="3200" dirty="0" smtClean="0">
                <a:cs typeface="B Titr" panose="00000700000000000000" pitchFamily="2" charset="-78"/>
              </a:rPr>
              <a:t> </a:t>
            </a:r>
            <a:r>
              <a:rPr lang="fa-IR" sz="3200" dirty="0">
                <a:cs typeface="B Titr" panose="00000700000000000000" pitchFamily="2" charset="-78"/>
              </a:rPr>
              <a:t>به تنهایی یک شبه جمله باشد به شرطی که در اوّل عبارت باشد و بعد از آن در معنی </a:t>
            </a:r>
            <a:r>
              <a:rPr lang="fa-IR" sz="3200" dirty="0" smtClean="0">
                <a:cs typeface="B Titr" panose="00000700000000000000" pitchFamily="2" charset="-78"/>
              </a:rPr>
              <a:t>،کلمه </a:t>
            </a:r>
            <a:r>
              <a:rPr lang="fa-IR" sz="3200" dirty="0">
                <a:cs typeface="B Titr" panose="00000700000000000000" pitchFamily="2" charset="-78"/>
              </a:rPr>
              <a:t>های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 کسی </a:t>
            </a:r>
            <a:r>
              <a:rPr lang="fa-IR" sz="3200" dirty="0">
                <a:cs typeface="B Titr" panose="00000700000000000000" pitchFamily="2" charset="-78"/>
              </a:rPr>
              <a:t>یا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کسی  که </a:t>
            </a:r>
            <a:r>
              <a:rPr lang="fa-IR" sz="3200" dirty="0">
                <a:cs typeface="B Titr" panose="00000700000000000000" pitchFamily="2" charset="-78"/>
              </a:rPr>
              <a:t>اضافه شود</a:t>
            </a:r>
            <a:r>
              <a:rPr lang="fa-IR" sz="3200" dirty="0" smtClean="0">
                <a:cs typeface="B Titr" panose="00000700000000000000" pitchFamily="2" charset="-78"/>
              </a:rPr>
              <a:t>.</a:t>
            </a:r>
            <a:endParaRPr lang="en-US" sz="3200" dirty="0" smtClean="0">
              <a:cs typeface="B Titr" panose="00000700000000000000" pitchFamily="2" charset="-78"/>
            </a:endParaRPr>
          </a:p>
          <a:p>
            <a:pPr algn="r"/>
            <a:endParaRPr lang="fa-IR" sz="3200" dirty="0">
              <a:cs typeface="B Titr" panose="00000700000000000000" pitchFamily="2" charset="-78"/>
            </a:endParaRPr>
          </a:p>
          <a:p>
            <a:pPr algn="r"/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مانند: </a:t>
            </a:r>
            <a:r>
              <a:rPr lang="fa-IR" sz="3200" dirty="0" smtClean="0">
                <a:cs typeface="B Titr" panose="00000700000000000000" pitchFamily="2" charset="-78"/>
              </a:rPr>
              <a:t>ای نام توبهترین </a:t>
            </a:r>
            <a:r>
              <a:rPr lang="fa-IR" sz="3200" dirty="0">
                <a:cs typeface="B Titr" panose="00000700000000000000" pitchFamily="2" charset="-78"/>
              </a:rPr>
              <a:t>سر آغاز  </a:t>
            </a:r>
          </a:p>
          <a:p>
            <a:pPr algn="r"/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           ای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کسی که </a:t>
            </a:r>
            <a:r>
              <a:rPr lang="fa-IR" sz="3200" dirty="0">
                <a:cs typeface="B Titr" panose="00000700000000000000" pitchFamily="2" charset="-78"/>
              </a:rPr>
              <a:t>نام تو بهترین سر آغاز است.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6E65D-5636-4FF2-9ABD-63BB809A3AB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3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زنگ آفرین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طرح زمینه Office">
  <a:themeElements>
    <a:clrScheme name="دفتر کار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دفتر کار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تر کا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جمله</Template>
  <TotalTime>86</TotalTime>
  <Words>1700</Words>
  <Application>Microsoft Office PowerPoint</Application>
  <PresentationFormat>On-screen Show (4:3)</PresentationFormat>
  <Paragraphs>222</Paragraphs>
  <Slides>24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 Jadid</vt:lpstr>
      <vt:lpstr>B Titr</vt:lpstr>
      <vt:lpstr>Calibri</vt:lpstr>
      <vt:lpstr>EntezareZohoor 5 **</vt:lpstr>
      <vt:lpstr>Times New Roman</vt:lpstr>
      <vt:lpstr>زنگ آفرینش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</dc:creator>
  <cp:lastModifiedBy>baba</cp:lastModifiedBy>
  <cp:revision>28</cp:revision>
  <dcterms:created xsi:type="dcterms:W3CDTF">2015-01-12T12:01:40Z</dcterms:created>
  <dcterms:modified xsi:type="dcterms:W3CDTF">2016-01-28T03:42:32Z</dcterms:modified>
</cp:coreProperties>
</file>